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3" r:id="rId1"/>
  </p:sldMasterIdLst>
  <p:sldIdLst>
    <p:sldId id="256" r:id="rId2"/>
    <p:sldId id="344" r:id="rId3"/>
    <p:sldId id="345" r:id="rId4"/>
    <p:sldId id="346" r:id="rId5"/>
    <p:sldId id="347" r:id="rId6"/>
    <p:sldId id="373" r:id="rId7"/>
    <p:sldId id="349" r:id="rId8"/>
    <p:sldId id="350" r:id="rId9"/>
    <p:sldId id="351" r:id="rId10"/>
    <p:sldId id="353" r:id="rId11"/>
    <p:sldId id="354" r:id="rId12"/>
    <p:sldId id="355" r:id="rId13"/>
    <p:sldId id="356" r:id="rId14"/>
    <p:sldId id="357" r:id="rId15"/>
    <p:sldId id="359" r:id="rId16"/>
    <p:sldId id="358" r:id="rId17"/>
    <p:sldId id="360" r:id="rId18"/>
    <p:sldId id="374" r:id="rId19"/>
    <p:sldId id="361" r:id="rId20"/>
    <p:sldId id="362" r:id="rId21"/>
    <p:sldId id="363" r:id="rId22"/>
    <p:sldId id="364" r:id="rId23"/>
    <p:sldId id="365" r:id="rId24"/>
    <p:sldId id="366" r:id="rId25"/>
    <p:sldId id="367" r:id="rId26"/>
    <p:sldId id="368" r:id="rId27"/>
    <p:sldId id="369" r:id="rId28"/>
    <p:sldId id="372" r:id="rId29"/>
    <p:sldId id="375" r:id="rId30"/>
    <p:sldId id="376" r:id="rId31"/>
    <p:sldId id="377" r:id="rId3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3" autoAdjust="0"/>
    <p:restoredTop sz="94660" autoAdjust="0"/>
  </p:normalViewPr>
  <p:slideViewPr>
    <p:cSldViewPr snapToGrid="0">
      <p:cViewPr>
        <p:scale>
          <a:sx n="73" d="100"/>
          <a:sy n="73" d="100"/>
        </p:scale>
        <p:origin x="-67" y="-58"/>
      </p:cViewPr>
      <p:guideLst>
        <p:guide orient="horz" pos="2160"/>
        <p:guide pos="3840"/>
      </p:guideLst>
    </p:cSldViewPr>
  </p:slideViewPr>
  <p:outlineViewPr>
    <p:cViewPr>
      <p:scale>
        <a:sx n="33" d="100"/>
        <a:sy n="33" d="100"/>
      </p:scale>
      <p:origin x="0" y="4140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D19FB2-3AAB-4D03-B13A-2960828C78E3}" type="datetimeFigureOut">
              <a:rPr lang="en-US" smtClean="0"/>
              <a:pPr/>
              <a:t>5/30/2017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76934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CF1133-3259-4C45-BABA-5B62D9C6F78D}" type="datetimeFigureOut">
              <a:rPr lang="en-US" smtClean="0"/>
              <a:pPr/>
              <a:t>5/30/2017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4295933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CF1133-3259-4C45-BABA-5B62D9C6F78D}" type="datetimeFigureOut">
              <a:rPr lang="en-US" smtClean="0"/>
              <a:pPr/>
              <a:t>5/30/2017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8282658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CF1133-3259-4C45-BABA-5B62D9C6F78D}" type="datetimeFigureOut">
              <a:rPr lang="en-US" smtClean="0"/>
              <a:pPr/>
              <a:t>5/30/2017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6601079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CF1133-3259-4C45-BABA-5B62D9C6F78D}" type="datetimeFigureOut">
              <a:rPr lang="en-US" smtClean="0"/>
              <a:pPr/>
              <a:t>5/30/2017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4978344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51CF1133-3259-4C45-BABA-5B62D9C6F78D}" type="datetimeFigureOut">
              <a:rPr lang="en-US" smtClean="0"/>
              <a:pPr/>
              <a:t>5/30/2017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4236334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51CF1133-3259-4C45-BABA-5B62D9C6F78D}" type="datetimeFigureOut">
              <a:rPr lang="en-US" smtClean="0"/>
              <a:pPr/>
              <a:t>5/30/2017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7603721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pPr/>
              <a:t>5/30/2017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50570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pPr/>
              <a:t>5/30/2017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5105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pPr/>
              <a:t>5/30/2017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17992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dirty="0"/>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pPr/>
              <a:t>5/30/2017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3391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pPr/>
              <a:t>5/30/2017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47458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pPr/>
              <a:t>5/30/2017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84451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pPr/>
              <a:t>5/30/2017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31448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pPr/>
              <a:t>5/30/2017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18025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pPr/>
              <a:t>5/30/2017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912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pPr/>
              <a:t>5/30/2017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71773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78000"/>
            <a:duotone>
              <a:schemeClr val="bg2">
                <a:shade val="18000"/>
                <a:satMod val="160000"/>
                <a:lumMod val="28000"/>
              </a:schemeClr>
              <a:schemeClr val="bg2">
                <a:tint val="95000"/>
                <a:satMod val="160000"/>
                <a:lumMod val="116000"/>
              </a:schemeClr>
            </a:duotone>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1CF1133-3259-4C45-BABA-5B62D9C6F78D}" type="datetimeFigureOut">
              <a:rPr lang="en-US" smtClean="0"/>
              <a:pPr/>
              <a:t>5/30/2017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19610418"/>
      </p:ext>
    </p:extLst>
  </p:cSld>
  <p:clrMap bg1="dk1" tx1="lt1" bg2="dk2" tx2="lt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 id="2147483770" r:id="rId17"/>
  </p:sldLayoutIdLst>
  <p:hf sldNum="0" hdr="0" ft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mjpo.gov.c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3124" y="0"/>
            <a:ext cx="9753407" cy="1996751"/>
          </a:xfrm>
        </p:spPr>
        <p:txBody>
          <a:bodyPr>
            <a:normAutofit/>
          </a:bodyPr>
          <a:lstStyle/>
          <a:p>
            <a:r>
              <a:rPr lang="el-GR" sz="5400" b="1" dirty="0">
                <a:latin typeface="Arial" panose="020B0604020202020204" pitchFamily="34" charset="0"/>
                <a:cs typeface="Arial" panose="020B0604020202020204" pitchFamily="34" charset="0"/>
              </a:rPr>
              <a:t>ΥΠΟΥΡΓΕΙΟ ΔΙΚΑΙΟΣΥΝΗΣ </a:t>
            </a:r>
            <a:br>
              <a:rPr lang="el-GR" sz="5400" b="1" dirty="0">
                <a:latin typeface="Arial" panose="020B0604020202020204" pitchFamily="34" charset="0"/>
                <a:cs typeface="Arial" panose="020B0604020202020204" pitchFamily="34" charset="0"/>
              </a:rPr>
            </a:br>
            <a:r>
              <a:rPr lang="el-GR" sz="5400" b="1" dirty="0">
                <a:latin typeface="Arial" panose="020B0604020202020204" pitchFamily="34" charset="0"/>
                <a:cs typeface="Arial" panose="020B0604020202020204" pitchFamily="34" charset="0"/>
              </a:rPr>
              <a:t>ΚΑΙ ΔΗΜΟΣΙΑΣ ΤΑΞΕΩΣ</a:t>
            </a:r>
            <a:endParaRPr lang="el-GR" sz="5400" b="1" dirty="0"/>
          </a:p>
        </p:txBody>
      </p:sp>
      <p:sp>
        <p:nvSpPr>
          <p:cNvPr id="3" name="Subtitle 2"/>
          <p:cNvSpPr>
            <a:spLocks noGrp="1"/>
          </p:cNvSpPr>
          <p:nvPr>
            <p:ph type="subTitle" idx="1"/>
          </p:nvPr>
        </p:nvSpPr>
        <p:spPr>
          <a:xfrm>
            <a:off x="383177" y="2388089"/>
            <a:ext cx="11434354" cy="833283"/>
          </a:xfrm>
        </p:spPr>
        <p:txBody>
          <a:bodyPr>
            <a:normAutofit/>
          </a:bodyPr>
          <a:lstStyle/>
          <a:p>
            <a:pPr algn="ctr"/>
            <a:r>
              <a:rPr lang="el-GR" sz="3600" b="1" dirty="0">
                <a:solidFill>
                  <a:srgbClr val="FFC000"/>
                </a:solidFill>
                <a:latin typeface="Arial" panose="020B0604020202020204" pitchFamily="34" charset="0"/>
                <a:cs typeface="Arial" panose="020B0604020202020204" pitchFamily="34" charset="0"/>
              </a:rPr>
              <a:t>Παρουσίαση Νομοσχεδίου με τίτλο</a:t>
            </a:r>
            <a:endParaRPr lang="el-GR" sz="1600" dirty="0">
              <a:solidFill>
                <a:srgbClr val="FFC000"/>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512017" y="260091"/>
            <a:ext cx="1736660" cy="1736660"/>
          </a:xfrm>
          <a:prstGeom prst="rect">
            <a:avLst/>
          </a:prstGeom>
        </p:spPr>
      </p:pic>
      <p:sp>
        <p:nvSpPr>
          <p:cNvPr id="4" name="Rectangle 3"/>
          <p:cNvSpPr/>
          <p:nvPr/>
        </p:nvSpPr>
        <p:spPr>
          <a:xfrm>
            <a:off x="654341" y="3456263"/>
            <a:ext cx="10737909" cy="2246769"/>
          </a:xfrm>
          <a:prstGeom prst="rect">
            <a:avLst/>
          </a:prstGeom>
        </p:spPr>
        <p:txBody>
          <a:bodyPr wrap="square">
            <a:spAutoFit/>
          </a:bodyPr>
          <a:lstStyle/>
          <a:p>
            <a:pPr algn="ctr"/>
            <a:r>
              <a:rPr lang="el-GR" sz="2800" b="1" dirty="0">
                <a:latin typeface="Arial" panose="020B0604020202020204" pitchFamily="34" charset="0"/>
                <a:ea typeface="Times New Roman" panose="02020603050405020304" pitchFamily="18" charset="0"/>
              </a:rPr>
              <a:t>«</a:t>
            </a:r>
            <a:r>
              <a:rPr lang="el-GR" sz="2800" b="1" dirty="0" smtClean="0">
                <a:latin typeface="Arial" panose="020B0604020202020204" pitchFamily="34" charset="0"/>
                <a:ea typeface="Times New Roman" panose="02020603050405020304" pitchFamily="18" charset="0"/>
              </a:rPr>
              <a:t>Νόμος που Εγκαθιδρύει Ένα Σύστημα Ποινικής Δικαιοσύνης Φιλικής προς τα Παιδιά που Βρίσκονται σε Σύγκρουση με το Νόμο και Ρυθμίζει Θέματα Αναφορικά με την Πρόληψη και Αντιμετώπιση της Παραβατικότητας των Παιδιών στο Πλαίσιο του Συστήματος Ποινικής Δικαιοσύνης»</a:t>
            </a:r>
            <a:endParaRPr lang="en-US" sz="2800" dirty="0"/>
          </a:p>
        </p:txBody>
      </p:sp>
    </p:spTree>
    <p:extLst>
      <p:ext uri="{BB962C8B-B14F-4D97-AF65-F5344CB8AC3E}">
        <p14:creationId xmlns:p14="http://schemas.microsoft.com/office/powerpoint/2010/main" val="2518908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093208"/>
          </a:xfrm>
        </p:spPr>
        <p:txBody>
          <a:bodyPr>
            <a:noAutofit/>
          </a:bodyPr>
          <a:lstStyle/>
          <a:p>
            <a:pPr marL="0" lvl="0" indent="0">
              <a:lnSpc>
                <a:spcPct val="100000"/>
              </a:lnSpc>
              <a:buNone/>
            </a:pPr>
            <a:r>
              <a:rPr lang="el-GR" sz="2400" b="1" dirty="0">
                <a:solidFill>
                  <a:srgbClr val="FFC000"/>
                </a:solidFill>
              </a:rPr>
              <a:t>Πρόγραμμα Αποδικαστικοποίησης (άρθρο 32, 33, 34, 35, 36, 37, 38)</a:t>
            </a:r>
          </a:p>
          <a:p>
            <a:pPr lvl="0"/>
            <a:r>
              <a:rPr lang="el-GR" dirty="0" smtClean="0">
                <a:effectLst/>
              </a:rPr>
              <a:t>Ο Αστυνομικός Διευθυντής, σε περίπτωση που αποφασιστεί η αναστολή της ποινικής δίωξης, αφού λάβει υπόψη την έκθεση του επιμελητή αναφορικά με την αξιολόγηση του παιδιού και τις εισηγήσεις του, αποφασίζει </a:t>
            </a:r>
            <a:r>
              <a:rPr lang="el-GR" dirty="0">
                <a:effectLst/>
              </a:rPr>
              <a:t>κατά πόσο το παιδί θα γίνει αποδεκτό στο Πρόγραμμα Αποδικαστικοποίησης, λαμβάνοντας </a:t>
            </a:r>
            <a:r>
              <a:rPr lang="el-GR" dirty="0" smtClean="0">
                <a:effectLst/>
              </a:rPr>
              <a:t>, μεταξύ άλλων, υπόψη</a:t>
            </a:r>
            <a:r>
              <a:rPr lang="en-US" dirty="0">
                <a:effectLst/>
              </a:rPr>
              <a:t>:</a:t>
            </a:r>
            <a:endParaRPr lang="el-GR" dirty="0">
              <a:effectLst/>
            </a:endParaRPr>
          </a:p>
          <a:p>
            <a:pPr marL="457200" lvl="1" indent="0">
              <a:buNone/>
            </a:pPr>
            <a:r>
              <a:rPr lang="el-GR" sz="2000" dirty="0">
                <a:effectLst/>
              </a:rPr>
              <a:t>(α) </a:t>
            </a:r>
            <a:r>
              <a:rPr lang="en-US" sz="2000" dirty="0">
                <a:effectLst/>
              </a:rPr>
              <a:t>	</a:t>
            </a:r>
            <a:r>
              <a:rPr lang="el-GR" sz="2000" dirty="0">
                <a:effectLst/>
              </a:rPr>
              <a:t>το συμφέρον του παιδιού</a:t>
            </a:r>
          </a:p>
          <a:p>
            <a:pPr marL="457200" lvl="1" indent="0">
              <a:buNone/>
            </a:pPr>
            <a:r>
              <a:rPr lang="el-GR" sz="2000" dirty="0">
                <a:effectLst/>
              </a:rPr>
              <a:t>(β) </a:t>
            </a:r>
            <a:r>
              <a:rPr lang="en-US" sz="2000" dirty="0">
                <a:effectLst/>
              </a:rPr>
              <a:t>	</a:t>
            </a:r>
            <a:r>
              <a:rPr lang="el-GR" sz="2000" dirty="0">
                <a:effectLst/>
              </a:rPr>
              <a:t>το δημόσιο συμφέρον και το συμφέρον του θύματος του αδικήματος</a:t>
            </a:r>
          </a:p>
          <a:p>
            <a:pPr marL="457200" lvl="1" indent="0">
              <a:buNone/>
            </a:pPr>
            <a:r>
              <a:rPr lang="el-GR" sz="2000" dirty="0">
                <a:effectLst/>
              </a:rPr>
              <a:t>(γ) </a:t>
            </a:r>
            <a:r>
              <a:rPr lang="en-US" sz="2000" dirty="0">
                <a:effectLst/>
              </a:rPr>
              <a:t>	</a:t>
            </a:r>
            <a:r>
              <a:rPr lang="el-GR" sz="2000" dirty="0">
                <a:effectLst/>
              </a:rPr>
              <a:t>τη σοβαρότητα του αδικήματος και τυχόν επαναλαμβανόμενη παραβατική</a:t>
            </a:r>
            <a:r>
              <a:rPr lang="en-US" sz="2000" dirty="0">
                <a:effectLst/>
              </a:rPr>
              <a:t/>
            </a:r>
            <a:br>
              <a:rPr lang="en-US" sz="2000" dirty="0">
                <a:effectLst/>
              </a:rPr>
            </a:br>
            <a:r>
              <a:rPr lang="en-US" sz="2000" dirty="0">
                <a:effectLst/>
              </a:rPr>
              <a:t>	</a:t>
            </a:r>
            <a:r>
              <a:rPr lang="el-GR" sz="2000" dirty="0">
                <a:effectLst/>
              </a:rPr>
              <a:t>συμπεριφορά από το παιδί</a:t>
            </a:r>
          </a:p>
          <a:p>
            <a:pPr marL="457200" lvl="1" indent="0">
              <a:buNone/>
            </a:pPr>
            <a:r>
              <a:rPr lang="el-GR" sz="2000" dirty="0">
                <a:effectLst/>
              </a:rPr>
              <a:t>(δ)</a:t>
            </a:r>
            <a:r>
              <a:rPr lang="en-US" sz="2000" dirty="0">
                <a:effectLst/>
              </a:rPr>
              <a:t>	</a:t>
            </a:r>
            <a:r>
              <a:rPr lang="el-GR" sz="2000" dirty="0">
                <a:effectLst/>
              </a:rPr>
              <a:t>τις απόψεις του θύματος σε σχέση με την παραβατική συμπεριφορά του παιδιού, </a:t>
            </a:r>
            <a:r>
              <a:rPr lang="en-US" sz="2000" dirty="0">
                <a:effectLst/>
              </a:rPr>
              <a:t/>
            </a:r>
            <a:br>
              <a:rPr lang="en-US" sz="2000" dirty="0">
                <a:effectLst/>
              </a:rPr>
            </a:br>
            <a:r>
              <a:rPr lang="en-US" sz="2000" dirty="0">
                <a:effectLst/>
              </a:rPr>
              <a:t>	</a:t>
            </a:r>
            <a:r>
              <a:rPr lang="el-GR" sz="2000" dirty="0">
                <a:effectLst/>
              </a:rPr>
              <a:t>και σε περίπτωση που το θύμα είναι επίσης παιδί, το συμφέρον του παιδιού θύματος</a:t>
            </a:r>
            <a:r>
              <a:rPr lang="en-US" sz="2000" dirty="0">
                <a:effectLst/>
              </a:rPr>
              <a:t/>
            </a:r>
            <a:br>
              <a:rPr lang="en-US" sz="2000" dirty="0">
                <a:effectLst/>
              </a:rPr>
            </a:br>
            <a:r>
              <a:rPr lang="en-US" sz="2000" dirty="0">
                <a:effectLst/>
              </a:rPr>
              <a:t>	</a:t>
            </a:r>
            <a:r>
              <a:rPr lang="el-GR" sz="2000" dirty="0">
                <a:effectLst/>
              </a:rPr>
              <a:t>και την εξισορρόπηση των συμφερόντων των δύο παιδιών θύτη και θύματος</a:t>
            </a:r>
          </a:p>
          <a:p>
            <a:pPr marL="457200" lvl="1" indent="0">
              <a:buNone/>
            </a:pPr>
            <a:endParaRPr lang="el-GR" sz="2000" dirty="0">
              <a:effectLst/>
            </a:endParaRPr>
          </a:p>
        </p:txBody>
      </p:sp>
    </p:spTree>
    <p:extLst>
      <p:ext uri="{BB962C8B-B14F-4D97-AF65-F5344CB8AC3E}">
        <p14:creationId xmlns:p14="http://schemas.microsoft.com/office/powerpoint/2010/main" val="3589367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Πρόγραμμα Αποδικαστικοποίησης (άρθρο 32, 33, 34, 35, 36, 37, 38)</a:t>
            </a:r>
          </a:p>
          <a:p>
            <a:pPr lvl="0" algn="just"/>
            <a:r>
              <a:rPr lang="el-GR" dirty="0" smtClean="0">
                <a:effectLst/>
              </a:rPr>
              <a:t>Σε </a:t>
            </a:r>
            <a:r>
              <a:rPr lang="el-GR" dirty="0">
                <a:effectLst/>
              </a:rPr>
              <a:t>περίπτωση που ο Διευθυντής αποφασίζει ότι το παιδί δεν μπορεί να γίνει αποδεκτό στο πρόγραμμα, ενημερώνει τον Γενικό Εισαγγελέα της Δημοκρατίας αναφορικά με την απόφαση αυτή, η οποία πρέπει να είναι αιτιολογημένη.</a:t>
            </a:r>
            <a:endParaRPr lang="en-US" dirty="0">
              <a:effectLst/>
            </a:endParaRPr>
          </a:p>
          <a:p>
            <a:pPr lvl="0" algn="just"/>
            <a:r>
              <a:rPr lang="el-GR" dirty="0">
                <a:effectLst/>
              </a:rPr>
              <a:t>Ο Γενικός Εισαγγελέας της Δημοκρατίας, λαμβάνοντας υπόψη την απόφαση του Διευθυντή, </a:t>
            </a:r>
            <a:r>
              <a:rPr lang="el-GR" dirty="0" smtClean="0">
                <a:effectLst/>
              </a:rPr>
              <a:t>τις </a:t>
            </a:r>
            <a:r>
              <a:rPr lang="el-GR" dirty="0">
                <a:effectLst/>
              </a:rPr>
              <a:t>παραστάσεις που </a:t>
            </a:r>
            <a:r>
              <a:rPr lang="el-GR" dirty="0" smtClean="0">
                <a:effectLst/>
              </a:rPr>
              <a:t>δυνατό να υποβληθούν, </a:t>
            </a:r>
            <a:r>
              <a:rPr lang="el-GR" dirty="0">
                <a:effectLst/>
              </a:rPr>
              <a:t>το συμφέρον του παιδιού και το δημόσιο συμφέρον, αποφασίζει κατά πόσο θα συνεχίσει η ισχύς της αναστολής ποινικής δίωξης ή </a:t>
            </a:r>
            <a:r>
              <a:rPr lang="el-GR" dirty="0" smtClean="0">
                <a:effectLst/>
              </a:rPr>
              <a:t>αν θα </a:t>
            </a:r>
            <a:r>
              <a:rPr lang="el-GR" dirty="0">
                <a:effectLst/>
              </a:rPr>
              <a:t>ασκηθεί ποινική δίωξη εναντίον του παιδιού </a:t>
            </a:r>
            <a:r>
              <a:rPr lang="el-GR" dirty="0" smtClean="0">
                <a:effectLst/>
              </a:rPr>
              <a:t>και </a:t>
            </a:r>
            <a:r>
              <a:rPr lang="el-GR" dirty="0">
                <a:effectLst/>
              </a:rPr>
              <a:t>η υπόθεση θα αχθεί ενώπιον του Δικαστηρίου.</a:t>
            </a:r>
            <a:endParaRPr lang="en-US" dirty="0">
              <a:effectLst/>
            </a:endParaRPr>
          </a:p>
          <a:p>
            <a:pPr algn="just"/>
            <a:endParaRPr lang="el-GR" dirty="0" smtClean="0">
              <a:effectLst/>
            </a:endParaRPr>
          </a:p>
          <a:p>
            <a:pPr algn="just"/>
            <a:r>
              <a:rPr lang="el-GR" dirty="0" smtClean="0">
                <a:effectLst/>
              </a:rPr>
              <a:t>Σε </a:t>
            </a:r>
            <a:r>
              <a:rPr lang="el-GR" dirty="0">
                <a:effectLst/>
              </a:rPr>
              <a:t>εξαιρετικές περιπτώσεις και εφόσον αυτό επιβάλλεται για σοβαρούς λόγους δημοσίου συμφέροντος, ο Γενικός Εισαγγελέας της Δημοκρατίας δύναται να αποφασίσει όπως  παιδί  προσαχθεί απευθείας ενώπιον του Δικαστηρίου, χωρίς να υπαχθεί σε Πρόγραμμα Αποδικαστικοποίησης για το αδίκημα το οποίο διέπραξε.</a:t>
            </a:r>
          </a:p>
        </p:txBody>
      </p:sp>
    </p:spTree>
    <p:extLst>
      <p:ext uri="{BB962C8B-B14F-4D97-AF65-F5344CB8AC3E}">
        <p14:creationId xmlns:p14="http://schemas.microsoft.com/office/powerpoint/2010/main" val="1873618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1"/>
            <a:ext cx="10680797" cy="5701809"/>
          </a:xfrm>
        </p:spPr>
        <p:txBody>
          <a:bodyPr>
            <a:noAutofit/>
          </a:bodyPr>
          <a:lstStyle/>
          <a:p>
            <a:pPr marL="0" lvl="0" indent="0">
              <a:lnSpc>
                <a:spcPct val="100000"/>
              </a:lnSpc>
              <a:buNone/>
            </a:pPr>
            <a:r>
              <a:rPr lang="el-GR" sz="2400" b="1" dirty="0">
                <a:solidFill>
                  <a:srgbClr val="FFC000"/>
                </a:solidFill>
              </a:rPr>
              <a:t> Κηδεμονικός λειτουργός (άρθρο 42, 43)</a:t>
            </a:r>
          </a:p>
          <a:p>
            <a:pPr lvl="0" algn="just"/>
            <a:endParaRPr lang="el-GR" dirty="0" smtClean="0">
              <a:effectLst/>
            </a:endParaRPr>
          </a:p>
          <a:p>
            <a:pPr lvl="0" algn="just"/>
            <a:r>
              <a:rPr lang="el-GR" dirty="0" smtClean="0">
                <a:effectLst/>
              </a:rPr>
              <a:t>Παιδί </a:t>
            </a:r>
            <a:r>
              <a:rPr lang="el-GR" dirty="0">
                <a:effectLst/>
              </a:rPr>
              <a:t>στο οποίο επιβλήθηκε Επίσημη Προειδοποίηση, υπόκειται σε επίβλεψη του κηδεμονικού λειτουργού για περίοδο μέχρι δώδεκα </a:t>
            </a:r>
            <a:r>
              <a:rPr lang="el-GR" dirty="0" smtClean="0">
                <a:effectLst/>
              </a:rPr>
              <a:t>μήνες, ενώ παιδί </a:t>
            </a:r>
            <a:r>
              <a:rPr lang="el-GR" dirty="0">
                <a:effectLst/>
              </a:rPr>
              <a:t>στο οποίο επιβλήθηκε Ανεπίσημη Προειδοποίηση, </a:t>
            </a:r>
            <a:r>
              <a:rPr lang="el-GR" dirty="0" smtClean="0">
                <a:effectLst/>
              </a:rPr>
              <a:t>δεν υπόκειται </a:t>
            </a:r>
            <a:r>
              <a:rPr lang="el-GR" dirty="0">
                <a:effectLst/>
              </a:rPr>
              <a:t>σε επίβλεψη κηδεμονικού </a:t>
            </a:r>
            <a:r>
              <a:rPr lang="el-GR" dirty="0" smtClean="0">
                <a:effectLst/>
              </a:rPr>
              <a:t>λειτουργού, εκτός αν απαιτεί το συμφέρον του παιδιού. </a:t>
            </a:r>
          </a:p>
          <a:p>
            <a:pPr lvl="0" algn="just"/>
            <a:r>
              <a:rPr lang="el-GR" dirty="0" smtClean="0">
                <a:effectLst/>
              </a:rPr>
              <a:t>Ο κηδεμονικός λειτουργός διορίζεται από τον Υπουργό Εργασίας, Πρόνοιας και Κοινωνικών Ασφαλίσεων και λαμβάνει ειδική και κατάλληλη εκπαίδευση σε θέματα παιδικής παραβατικότητας και στα δικαιώματα του παιδιού.</a:t>
            </a:r>
          </a:p>
          <a:p>
            <a:pPr lvl="0" algn="just"/>
            <a:r>
              <a:rPr lang="el-GR" dirty="0" smtClean="0">
                <a:effectLst/>
              </a:rPr>
              <a:t>Σε περίπτωση παιδιού που τίθεται υπό την επίβλεψη κηδεμονικού λειτουργού, ο κηδεμονικός λειτουργός δύναται , εφόσον το κρίνει απαραίτητο, να εισηγηθεί στον Αστυνομικό Διευθυντή τη σύγκληση του Συμβουλίου Παιδιού. </a:t>
            </a:r>
            <a:endParaRPr lang="el-GR" dirty="0">
              <a:effectLst/>
            </a:endParaRPr>
          </a:p>
        </p:txBody>
      </p:sp>
    </p:spTree>
    <p:extLst>
      <p:ext uri="{BB962C8B-B14F-4D97-AF65-F5344CB8AC3E}">
        <p14:creationId xmlns:p14="http://schemas.microsoft.com/office/powerpoint/2010/main" val="1023670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Συμβούλιο Παιδιού – άρθρο 44, 45, 46, 47, 54, 56, </a:t>
            </a:r>
            <a:r>
              <a:rPr lang="el-GR" sz="2400" b="1" dirty="0" smtClean="0">
                <a:solidFill>
                  <a:srgbClr val="FFC000"/>
                </a:solidFill>
              </a:rPr>
              <a:t>57, 75</a:t>
            </a:r>
          </a:p>
          <a:p>
            <a:pPr algn="just">
              <a:lnSpc>
                <a:spcPct val="100000"/>
              </a:lnSpc>
            </a:pPr>
            <a:r>
              <a:rPr lang="el-GR" dirty="0" smtClean="0">
                <a:effectLst/>
              </a:rPr>
              <a:t>Ο </a:t>
            </a:r>
            <a:r>
              <a:rPr lang="el-GR" dirty="0">
                <a:effectLst/>
              </a:rPr>
              <a:t>Αστυνομικός Διευθυντής, μετά από σχετική εισήγηση του Κηδεμονικού </a:t>
            </a:r>
            <a:r>
              <a:rPr lang="el-GR" dirty="0" smtClean="0">
                <a:effectLst/>
              </a:rPr>
              <a:t>Λειτουργού, αποφασίζει την σύγκληση του Συμβουλίου Παιδιού από τον Επιμελητή, </a:t>
            </a:r>
            <a:r>
              <a:rPr lang="el-GR" dirty="0">
                <a:effectLst/>
              </a:rPr>
              <a:t>αφού λάβει υπόψη </a:t>
            </a:r>
            <a:r>
              <a:rPr lang="el-GR" dirty="0" smtClean="0">
                <a:effectLst/>
              </a:rPr>
              <a:t>του:</a:t>
            </a:r>
          </a:p>
          <a:p>
            <a:pPr lvl="1" algn="just">
              <a:lnSpc>
                <a:spcPct val="100000"/>
              </a:lnSpc>
            </a:pPr>
            <a:r>
              <a:rPr lang="el-GR" sz="2000" dirty="0" smtClean="0"/>
              <a:t>κατά πόσο κατά την άποψή του, το Συμβούλιο θα βοηθήσει στην πρόληψη της διάπραξης οποιωνδήποτε μελλοντικών αδικημάτων από το παιδί</a:t>
            </a:r>
          </a:p>
          <a:p>
            <a:pPr lvl="1" algn="just">
              <a:lnSpc>
                <a:spcPct val="100000"/>
              </a:lnSpc>
            </a:pPr>
            <a:r>
              <a:rPr lang="el-GR" sz="2000" dirty="0" smtClean="0">
                <a:effectLst/>
              </a:rPr>
              <a:t> </a:t>
            </a:r>
            <a:r>
              <a:rPr lang="el-GR" sz="2000" dirty="0">
                <a:effectLst/>
              </a:rPr>
              <a:t>το ρόλο και τις ευθύνες των γονέων ή κηδεμόνων του παιδιού ή συγγενών του, </a:t>
            </a:r>
            <a:endParaRPr lang="el-GR" sz="2000" dirty="0" smtClean="0">
              <a:effectLst/>
            </a:endParaRPr>
          </a:p>
          <a:p>
            <a:pPr lvl="1" algn="just">
              <a:lnSpc>
                <a:spcPct val="100000"/>
              </a:lnSpc>
            </a:pPr>
            <a:r>
              <a:rPr lang="el-GR" sz="2000" dirty="0" smtClean="0">
                <a:effectLst/>
              </a:rPr>
              <a:t>τις </a:t>
            </a:r>
            <a:r>
              <a:rPr lang="el-GR" sz="2000" dirty="0">
                <a:effectLst/>
              </a:rPr>
              <a:t>απόψεις, εάν υπάρχουν, του θύματος, το συμφέρον </a:t>
            </a:r>
            <a:r>
              <a:rPr lang="el-GR" sz="2000" dirty="0" smtClean="0">
                <a:effectLst/>
              </a:rPr>
              <a:t>του </a:t>
            </a:r>
            <a:r>
              <a:rPr lang="el-GR" sz="2000" dirty="0">
                <a:effectLst/>
              </a:rPr>
              <a:t>αν είναι παιδί και </a:t>
            </a:r>
            <a:endParaRPr lang="el-GR" sz="2000" dirty="0" smtClean="0">
              <a:effectLst/>
            </a:endParaRPr>
          </a:p>
          <a:p>
            <a:pPr lvl="1" algn="just">
              <a:lnSpc>
                <a:spcPct val="100000"/>
              </a:lnSpc>
            </a:pPr>
            <a:r>
              <a:rPr lang="el-GR" sz="2000" dirty="0" smtClean="0">
                <a:effectLst/>
              </a:rPr>
              <a:t>το </a:t>
            </a:r>
            <a:r>
              <a:rPr lang="el-GR" sz="2000" dirty="0">
                <a:effectLst/>
              </a:rPr>
              <a:t>συμφέρον της τοπικής κοινωνίας στην οποία διαμένει το παιδί, ή οποιοδήποτε άλλο θέμα κρίνει </a:t>
            </a:r>
            <a:r>
              <a:rPr lang="el-GR" sz="2000" dirty="0" smtClean="0">
                <a:effectLst/>
              </a:rPr>
              <a:t>σχετικό.</a:t>
            </a:r>
          </a:p>
          <a:p>
            <a:pPr lvl="1" algn="just">
              <a:lnSpc>
                <a:spcPct val="100000"/>
              </a:lnSpc>
            </a:pPr>
            <a:endParaRPr lang="el-GR" sz="1050" dirty="0" smtClean="0">
              <a:effectLst/>
            </a:endParaRPr>
          </a:p>
          <a:p>
            <a:pPr marL="269875" lvl="1" indent="-176213" algn="just">
              <a:lnSpc>
                <a:spcPct val="100000"/>
              </a:lnSpc>
            </a:pPr>
            <a:r>
              <a:rPr lang="el-GR" sz="2000" dirty="0" smtClean="0"/>
              <a:t>Το Συμβούλιο συνίσταται σε συνάντηση μεταξύ όλων των προσώπων που είναι υπεύθυνα ή ενδιαφέρονται για την ευημερία του παιδιού. Αξιολογεί και εισηγείται ως προς το κατά πόσο η περίοδος και τα επίπεδα επίβλεψης θα πρέπει να διαφοροποιηθούν.</a:t>
            </a:r>
          </a:p>
          <a:p>
            <a:pPr marL="269875" lvl="1" indent="-176213" algn="just">
              <a:lnSpc>
                <a:spcPct val="100000"/>
              </a:lnSpc>
              <a:buNone/>
            </a:pPr>
            <a:endParaRPr lang="el-GR" sz="900" dirty="0" smtClean="0"/>
          </a:p>
          <a:p>
            <a:pPr marL="269875" lvl="1" indent="-176213" algn="just">
              <a:lnSpc>
                <a:spcPct val="100000"/>
              </a:lnSpc>
            </a:pPr>
            <a:r>
              <a:rPr lang="el-GR" sz="2000" dirty="0" smtClean="0">
                <a:effectLst/>
              </a:rPr>
              <a:t>Οι ασκούντες τη γονική μέριμνα μπορούν με την καθοδήγηση του Συμβουλίου να διατυπώσουν Σχέδιο Δράσης. Οι συμμετέχοντες στο Συμβούλιο δύνανται να καθορίζουν ένα ή περισσότερα από τα μέλη του ως υπεύθυνα για την παρακολούθηση της εφαρμογής του Σχεδίου Δράσης. </a:t>
            </a:r>
          </a:p>
          <a:p>
            <a:pPr marL="269875" lvl="1" indent="-176213" algn="just">
              <a:lnSpc>
                <a:spcPct val="100000"/>
              </a:lnSpc>
            </a:pPr>
            <a:endParaRPr lang="el-GR" sz="2000" dirty="0">
              <a:effectLst/>
            </a:endParaRPr>
          </a:p>
        </p:txBody>
      </p:sp>
    </p:spTree>
    <p:extLst>
      <p:ext uri="{BB962C8B-B14F-4D97-AF65-F5344CB8AC3E}">
        <p14:creationId xmlns:p14="http://schemas.microsoft.com/office/powerpoint/2010/main" val="167785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Συμβούλιο Παιδιού – άρθρο 44, 45, 46, 47, 54, 56, 57</a:t>
            </a:r>
          </a:p>
          <a:p>
            <a:pPr>
              <a:lnSpc>
                <a:spcPct val="100000"/>
              </a:lnSpc>
            </a:pPr>
            <a:r>
              <a:rPr lang="el-GR" dirty="0" smtClean="0">
                <a:effectLst/>
              </a:rPr>
              <a:t>Στο Συμβούλιο δύνανται να συμμετέχουν: </a:t>
            </a:r>
          </a:p>
          <a:p>
            <a:pPr marL="457200" lvl="1" indent="0">
              <a:lnSpc>
                <a:spcPct val="100000"/>
              </a:lnSpc>
              <a:buNone/>
            </a:pPr>
            <a:r>
              <a:rPr lang="el-GR" sz="2000" dirty="0" smtClean="0">
                <a:effectLst/>
              </a:rPr>
              <a:t>(α)</a:t>
            </a:r>
            <a:r>
              <a:rPr lang="en-US" sz="2000" dirty="0" smtClean="0">
                <a:effectLst/>
              </a:rPr>
              <a:t>	</a:t>
            </a:r>
            <a:r>
              <a:rPr lang="el-GR" sz="2000" dirty="0" smtClean="0">
                <a:effectLst/>
              </a:rPr>
              <a:t>Το παιδί </a:t>
            </a:r>
          </a:p>
          <a:p>
            <a:pPr marL="457200" lvl="1" indent="0">
              <a:lnSpc>
                <a:spcPct val="100000"/>
              </a:lnSpc>
              <a:buNone/>
            </a:pPr>
            <a:r>
              <a:rPr lang="el-GR" sz="2000" dirty="0" smtClean="0">
                <a:effectLst/>
              </a:rPr>
              <a:t>(β) </a:t>
            </a:r>
            <a:r>
              <a:rPr lang="en-US" sz="2000" dirty="0" smtClean="0">
                <a:effectLst/>
              </a:rPr>
              <a:t>	</a:t>
            </a:r>
            <a:r>
              <a:rPr lang="el-GR" sz="2000" dirty="0" smtClean="0">
                <a:effectLst/>
              </a:rPr>
              <a:t>Οι ασκούντες τη γονική μέριμνα  του παιδιού και άλλα μέλη της οικογένειας ή συγγενείς του παιδιού. </a:t>
            </a:r>
          </a:p>
          <a:p>
            <a:pPr marL="457200" lvl="1" indent="0">
              <a:lnSpc>
                <a:spcPct val="100000"/>
              </a:lnSpc>
              <a:buNone/>
            </a:pPr>
            <a:r>
              <a:rPr lang="el-GR" sz="2000" dirty="0" smtClean="0">
                <a:effectLst/>
              </a:rPr>
              <a:t>(γ) </a:t>
            </a:r>
            <a:r>
              <a:rPr lang="en-US" sz="2000" dirty="0" smtClean="0">
                <a:effectLst/>
              </a:rPr>
              <a:t>	</a:t>
            </a:r>
            <a:r>
              <a:rPr lang="el-GR" sz="2000" dirty="0" smtClean="0">
                <a:effectLst/>
              </a:rPr>
              <a:t>ο κηδεμονικός λειτουργός. </a:t>
            </a:r>
          </a:p>
          <a:p>
            <a:pPr marL="457200" lvl="1" indent="0">
              <a:lnSpc>
                <a:spcPct val="100000"/>
              </a:lnSpc>
              <a:buNone/>
            </a:pPr>
            <a:r>
              <a:rPr lang="el-GR" sz="2000" dirty="0" smtClean="0">
                <a:effectLst/>
              </a:rPr>
              <a:t>(δ) </a:t>
            </a:r>
            <a:r>
              <a:rPr lang="en-US" sz="2000" dirty="0" smtClean="0">
                <a:effectLst/>
              </a:rPr>
              <a:t>	</a:t>
            </a:r>
            <a:r>
              <a:rPr lang="el-GR" sz="2000" dirty="0" smtClean="0">
                <a:effectLst/>
              </a:rPr>
              <a:t>λειτουργός του τοπικού γραφείου ευημερίας·</a:t>
            </a:r>
          </a:p>
          <a:p>
            <a:pPr marL="457200" lvl="1" indent="0">
              <a:lnSpc>
                <a:spcPct val="100000"/>
              </a:lnSpc>
              <a:buNone/>
            </a:pPr>
            <a:r>
              <a:rPr lang="el-GR" sz="2000" dirty="0" smtClean="0">
                <a:effectLst/>
              </a:rPr>
              <a:t>(ε) </a:t>
            </a:r>
            <a:r>
              <a:rPr lang="en-US" sz="2000" dirty="0" smtClean="0">
                <a:effectLst/>
              </a:rPr>
              <a:t>	</a:t>
            </a:r>
            <a:r>
              <a:rPr lang="el-GR" sz="2000" dirty="0" smtClean="0">
                <a:effectLst/>
              </a:rPr>
              <a:t>λειτουργός της σχολικής μονάδας του παιδιού·</a:t>
            </a:r>
          </a:p>
          <a:p>
            <a:pPr marL="457200" lvl="1" indent="0">
              <a:lnSpc>
                <a:spcPct val="100000"/>
              </a:lnSpc>
              <a:buNone/>
            </a:pPr>
            <a:r>
              <a:rPr lang="el-GR" sz="2000" dirty="0" smtClean="0">
                <a:effectLst/>
              </a:rPr>
              <a:t>(στ) </a:t>
            </a:r>
            <a:r>
              <a:rPr lang="en-US" sz="2000" dirty="0" smtClean="0">
                <a:effectLst/>
              </a:rPr>
              <a:t>	</a:t>
            </a:r>
            <a:r>
              <a:rPr lang="el-GR" sz="2000" dirty="0" smtClean="0">
                <a:effectLst/>
              </a:rPr>
              <a:t>λειτουργός της Ομάδας Άμεσης Παρέμβασης του Υπουργείου Παιδείας και Πολιτισμού </a:t>
            </a:r>
            <a:r>
              <a:rPr lang="en-US" sz="2000" dirty="0" smtClean="0">
                <a:effectLst/>
              </a:rPr>
              <a:t/>
            </a:r>
            <a:br>
              <a:rPr lang="en-US" sz="2000" dirty="0" smtClean="0">
                <a:effectLst/>
              </a:rPr>
            </a:br>
            <a:r>
              <a:rPr lang="en-US" sz="2000" dirty="0" smtClean="0">
                <a:effectLst/>
              </a:rPr>
              <a:t>	</a:t>
            </a:r>
            <a:r>
              <a:rPr lang="el-GR" sz="2000" dirty="0" smtClean="0">
                <a:effectLst/>
              </a:rPr>
              <a:t>αν το παιδί στηρίζεται από την Ομάδα αυτή.</a:t>
            </a:r>
          </a:p>
          <a:p>
            <a:pPr marL="457200" lvl="1" indent="0">
              <a:lnSpc>
                <a:spcPct val="100000"/>
              </a:lnSpc>
              <a:buNone/>
            </a:pPr>
            <a:r>
              <a:rPr lang="el-GR" sz="2000" dirty="0" smtClean="0">
                <a:effectLst/>
              </a:rPr>
              <a:t>(ζ) </a:t>
            </a:r>
            <a:r>
              <a:rPr lang="en-US" sz="2000" dirty="0" smtClean="0">
                <a:effectLst/>
              </a:rPr>
              <a:t>	</a:t>
            </a:r>
            <a:r>
              <a:rPr lang="el-GR" sz="2000" dirty="0" smtClean="0">
                <a:effectLst/>
              </a:rPr>
              <a:t>λειτουργός των Υπηρεσιών Ψυχικής Υγείας·</a:t>
            </a:r>
          </a:p>
          <a:p>
            <a:pPr marL="898525" lvl="1" indent="-457200">
              <a:lnSpc>
                <a:spcPct val="100000"/>
              </a:lnSpc>
              <a:buNone/>
            </a:pPr>
            <a:r>
              <a:rPr lang="el-GR" sz="2000" dirty="0" smtClean="0">
                <a:effectLst/>
              </a:rPr>
              <a:t>(η) </a:t>
            </a:r>
            <a:r>
              <a:rPr lang="en-US" sz="2000" dirty="0" smtClean="0">
                <a:effectLst/>
              </a:rPr>
              <a:t>	</a:t>
            </a:r>
            <a:r>
              <a:rPr lang="el-GR" sz="2000" dirty="0" smtClean="0">
                <a:effectLst/>
              </a:rPr>
              <a:t>το θύμα της παραβατικής συμπεριφοράς του παιδιού, και οποιουσδήποτε συγγενείς ή φίλους του θύματος, τους οποίους το θύμα επιθυμεί να το συνοδεύσουν, εκτός εάν ο ίδιος  κρίνει ότι</a:t>
            </a:r>
            <a:r>
              <a:rPr lang="en-US" sz="2000" dirty="0" smtClean="0">
                <a:effectLst/>
              </a:rPr>
              <a:t> </a:t>
            </a:r>
            <a:r>
              <a:rPr lang="el-GR" sz="2000" dirty="0" smtClean="0">
                <a:effectLst/>
              </a:rPr>
              <a:t>η συμμετοχή τους, δεν θα είναι προς όφελος του Συμβουλίου.</a:t>
            </a:r>
            <a:endParaRPr lang="el-GR" sz="2000" dirty="0">
              <a:effectLst/>
            </a:endParaRPr>
          </a:p>
        </p:txBody>
      </p:sp>
    </p:spTree>
    <p:extLst>
      <p:ext uri="{BB962C8B-B14F-4D97-AF65-F5344CB8AC3E}">
        <p14:creationId xmlns:p14="http://schemas.microsoft.com/office/powerpoint/2010/main" val="1540426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Συμβούλιο Παιδιού – άρθρο 44, 45, 46, 47, 54, 56, 57</a:t>
            </a:r>
          </a:p>
          <a:p>
            <a:pPr>
              <a:lnSpc>
                <a:spcPct val="100000"/>
              </a:lnSpc>
            </a:pPr>
            <a:r>
              <a:rPr lang="el-GR" dirty="0" smtClean="0">
                <a:effectLst/>
              </a:rPr>
              <a:t>Σκοπός </a:t>
            </a:r>
            <a:r>
              <a:rPr lang="el-GR" dirty="0">
                <a:effectLst/>
              </a:rPr>
              <a:t>του Συμβουλίου είναι:</a:t>
            </a:r>
          </a:p>
          <a:p>
            <a:pPr marL="457200" lvl="1" indent="0">
              <a:lnSpc>
                <a:spcPct val="100000"/>
              </a:lnSpc>
              <a:buNone/>
            </a:pPr>
            <a:r>
              <a:rPr lang="el-GR" dirty="0">
                <a:effectLst/>
              </a:rPr>
              <a:t>(α)</a:t>
            </a:r>
            <a:r>
              <a:rPr lang="en-US" dirty="0">
                <a:effectLst/>
              </a:rPr>
              <a:t>	</a:t>
            </a:r>
            <a:r>
              <a:rPr lang="el-GR" sz="2000" dirty="0">
                <a:effectLst/>
              </a:rPr>
              <a:t>να διαπιστωθούν οι λόγοι για τους οποίους το παιδί επέδειξε παραβατική συμπεριφορά.</a:t>
            </a:r>
          </a:p>
          <a:p>
            <a:pPr marL="898525" lvl="1" indent="-441325">
              <a:lnSpc>
                <a:spcPct val="100000"/>
              </a:lnSpc>
              <a:buNone/>
            </a:pPr>
            <a:r>
              <a:rPr lang="el-GR" sz="2000" dirty="0">
                <a:effectLst/>
              </a:rPr>
              <a:t>(β)</a:t>
            </a:r>
            <a:r>
              <a:rPr lang="en-US" sz="2000" dirty="0">
                <a:effectLst/>
              </a:rPr>
              <a:t>	</a:t>
            </a:r>
            <a:r>
              <a:rPr lang="el-GR" sz="2000" dirty="0">
                <a:effectLst/>
              </a:rPr>
              <a:t>να συζητηθεί με πιο τρόπο οι ασκούντες τη γονική μέριμνα  του παιδιού ή οποιαδήποτε </a:t>
            </a:r>
            <a:r>
              <a:rPr lang="el-GR" sz="2000" dirty="0" smtClean="0">
                <a:effectLst/>
              </a:rPr>
              <a:t>άλλα μέλη της οικογένειας ή άλλοι συγγενείς ή οποιοδήποτε άλλο πρόσωπο, μπορούν να βοηθήσουν ώστε να αποφευχθεί η μελλοντική ανάμειξη του παιδιού σε παραβατική συμπεριφορά</a:t>
            </a:r>
            <a:endParaRPr lang="el-GR" sz="2000" dirty="0">
              <a:effectLst/>
            </a:endParaRPr>
          </a:p>
          <a:p>
            <a:pPr marL="457200" lvl="1" indent="0">
              <a:lnSpc>
                <a:spcPct val="100000"/>
              </a:lnSpc>
              <a:buNone/>
            </a:pPr>
            <a:r>
              <a:rPr lang="el-GR" sz="2000" dirty="0">
                <a:effectLst/>
              </a:rPr>
              <a:t>(γ)</a:t>
            </a:r>
            <a:r>
              <a:rPr lang="en-US" sz="2000" dirty="0">
                <a:effectLst/>
              </a:rPr>
              <a:t>	</a:t>
            </a:r>
            <a:r>
              <a:rPr lang="el-GR" sz="2000" dirty="0">
                <a:effectLst/>
              </a:rPr>
              <a:t>όπου είναι απαραίτητο, να αξιολογήσει τη συμπεριφορά του παιδιού από την στιγμή της </a:t>
            </a:r>
            <a:r>
              <a:rPr lang="en-US" sz="2000" dirty="0">
                <a:effectLst/>
              </a:rPr>
              <a:t/>
            </a:r>
            <a:br>
              <a:rPr lang="en-US" sz="2000" dirty="0">
                <a:effectLst/>
              </a:rPr>
            </a:br>
            <a:r>
              <a:rPr lang="en-US" sz="2000" dirty="0">
                <a:effectLst/>
              </a:rPr>
              <a:t>	</a:t>
            </a:r>
            <a:r>
              <a:rPr lang="el-GR" sz="2000" dirty="0">
                <a:effectLst/>
              </a:rPr>
              <a:t>αποδοχής του στο Πρόγραμμα.</a:t>
            </a:r>
            <a:endParaRPr lang="en-US" sz="2000" dirty="0">
              <a:effectLst/>
            </a:endParaRPr>
          </a:p>
          <a:p>
            <a:pPr marL="457200" lvl="1" indent="0">
              <a:lnSpc>
                <a:spcPct val="100000"/>
              </a:lnSpc>
              <a:buNone/>
            </a:pPr>
            <a:r>
              <a:rPr lang="el-GR" sz="2000" dirty="0">
                <a:effectLst/>
              </a:rPr>
              <a:t>(δ)</a:t>
            </a:r>
            <a:r>
              <a:rPr lang="en-US" sz="2000" dirty="0">
                <a:effectLst/>
              </a:rPr>
              <a:t>	</a:t>
            </a:r>
            <a:r>
              <a:rPr lang="el-GR" sz="2000" dirty="0">
                <a:effectLst/>
              </a:rPr>
              <a:t>όπου αυτό εφαρμόζεται, να διαμεσολαβήσει μεταξύ του παιδιού και του θύματος</a:t>
            </a:r>
            <a:r>
              <a:rPr lang="en-US" sz="2000" dirty="0">
                <a:effectLst/>
              </a:rPr>
              <a:t>.</a:t>
            </a:r>
          </a:p>
          <a:p>
            <a:pPr marL="457200" lvl="1" indent="0">
              <a:lnSpc>
                <a:spcPct val="100000"/>
              </a:lnSpc>
              <a:buNone/>
            </a:pPr>
            <a:r>
              <a:rPr lang="el-GR" sz="2000" dirty="0">
                <a:effectLst/>
              </a:rPr>
              <a:t>(ε) </a:t>
            </a:r>
            <a:r>
              <a:rPr lang="en-US" sz="2000" dirty="0">
                <a:effectLst/>
              </a:rPr>
              <a:t>	</a:t>
            </a:r>
            <a:r>
              <a:rPr lang="el-GR" sz="2000" dirty="0">
                <a:effectLst/>
              </a:rPr>
              <a:t>να διατυπώσει σχέδιο δράσης για το παιδί</a:t>
            </a:r>
            <a:r>
              <a:rPr lang="en-US" sz="2000" dirty="0">
                <a:effectLst/>
              </a:rPr>
              <a:t>.</a:t>
            </a:r>
            <a:endParaRPr lang="el-GR" sz="2000" dirty="0">
              <a:effectLst/>
            </a:endParaRPr>
          </a:p>
          <a:p>
            <a:pPr marL="898525" lvl="1" indent="-441325">
              <a:lnSpc>
                <a:spcPct val="100000"/>
              </a:lnSpc>
              <a:buNone/>
            </a:pPr>
            <a:r>
              <a:rPr lang="el-GR" sz="2000" dirty="0">
                <a:effectLst/>
              </a:rPr>
              <a:t>(</a:t>
            </a:r>
            <a:r>
              <a:rPr lang="el-GR" sz="2000" dirty="0" err="1">
                <a:effectLst/>
              </a:rPr>
              <a:t>στ</a:t>
            </a:r>
            <a:r>
              <a:rPr lang="el-GR" sz="2000" dirty="0">
                <a:effectLst/>
              </a:rPr>
              <a:t>)</a:t>
            </a:r>
            <a:r>
              <a:rPr lang="en-US" sz="2000" dirty="0">
                <a:effectLst/>
              </a:rPr>
              <a:t>	</a:t>
            </a:r>
            <a:r>
              <a:rPr lang="el-GR" sz="2000" dirty="0">
                <a:effectLst/>
              </a:rPr>
              <a:t>να δώσει την ευκαιρία στο θύμα του αδικήματος να εκφράσει τις ανησυχίες του έτσι ώστε </a:t>
            </a:r>
            <a:r>
              <a:rPr lang="el-GR" sz="2000" dirty="0" smtClean="0">
                <a:effectLst/>
              </a:rPr>
              <a:t>   να διασφαλιστούν </a:t>
            </a:r>
            <a:r>
              <a:rPr lang="el-GR" sz="2000" dirty="0">
                <a:effectLst/>
              </a:rPr>
              <a:t>επίσης τα συμφέροντα του θύματος.</a:t>
            </a:r>
            <a:r>
              <a:rPr lang="en-US" sz="2000" dirty="0">
                <a:effectLst/>
              </a:rPr>
              <a:t/>
            </a:r>
            <a:br>
              <a:rPr lang="en-US" sz="2000" dirty="0">
                <a:effectLst/>
              </a:rPr>
            </a:br>
            <a:endParaRPr lang="en-US" sz="2000" dirty="0">
              <a:effectLst/>
            </a:endParaRPr>
          </a:p>
        </p:txBody>
      </p:sp>
    </p:spTree>
    <p:extLst>
      <p:ext uri="{BB962C8B-B14F-4D97-AF65-F5344CB8AC3E}">
        <p14:creationId xmlns:p14="http://schemas.microsoft.com/office/powerpoint/2010/main" val="25765975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662" y="758952"/>
            <a:ext cx="10720049" cy="5571510"/>
          </a:xfrm>
        </p:spPr>
        <p:txBody>
          <a:bodyPr>
            <a:noAutofit/>
          </a:bodyPr>
          <a:lstStyle/>
          <a:p>
            <a:pPr marL="0" lvl="0" indent="0">
              <a:lnSpc>
                <a:spcPct val="100000"/>
              </a:lnSpc>
              <a:buNone/>
            </a:pPr>
            <a:r>
              <a:rPr lang="el-GR" sz="2400" b="1" dirty="0">
                <a:solidFill>
                  <a:srgbClr val="FFC000"/>
                </a:solidFill>
              </a:rPr>
              <a:t>Επιτροπή Παρακολούθησης της Αποτελεσματικότητας του Προγράμματος Αποδικαστικοποίησης -  άρθρο 60, 61</a:t>
            </a:r>
            <a:endParaRPr lang="en-US" sz="2400" b="1" dirty="0">
              <a:solidFill>
                <a:srgbClr val="FFC000"/>
              </a:solidFill>
            </a:endParaRPr>
          </a:p>
          <a:p>
            <a:pPr algn="just">
              <a:lnSpc>
                <a:spcPct val="100000"/>
              </a:lnSpc>
            </a:pPr>
            <a:r>
              <a:rPr lang="el-GR" dirty="0">
                <a:effectLst/>
              </a:rPr>
              <a:t>Το Υπουργικό Συμβούλιο, διορίζει Επιτροπή για την Παρακολούθηση της Αποτελεσματικότητας του Προγράμματος Αποδικαστικοποίησης, για να αξιολογεί όλες τις πτυχές λειτουργίας του και να διαπιστώνει οποιαδήποτε κενά ή εκπαιδευτικές ανάγκες των Επιμελητών ή των κηδεμονικών λειτουργών ή οποιωνδήποτε άλλων αρχών εμπλέκονται στην εφαρμογή του προγράμματος αποδικαστικοποίησης. </a:t>
            </a:r>
          </a:p>
          <a:p>
            <a:pPr algn="just">
              <a:lnSpc>
                <a:spcPct val="100000"/>
              </a:lnSpc>
            </a:pPr>
            <a:r>
              <a:rPr lang="el-GR" dirty="0">
                <a:effectLst/>
              </a:rPr>
              <a:t>Η Επιτροπή απαρτίζεται από άτομα τα οποία προέρχονται από το δημόσιο </a:t>
            </a:r>
            <a:r>
              <a:rPr lang="el-GR" dirty="0" smtClean="0">
                <a:effectLst/>
              </a:rPr>
              <a:t>(Δικαστική </a:t>
            </a:r>
            <a:r>
              <a:rPr lang="el-GR" dirty="0">
                <a:effectLst/>
              </a:rPr>
              <a:t>Υπηρεσία, Νομική Υπηρεσία, </a:t>
            </a:r>
            <a:r>
              <a:rPr lang="el-GR" dirty="0" smtClean="0">
                <a:effectLst/>
              </a:rPr>
              <a:t>Υπουργείο Δικαιοσύνης, Αστυνομία, Υπηρεσίες </a:t>
            </a:r>
            <a:r>
              <a:rPr lang="el-GR" dirty="0">
                <a:effectLst/>
              </a:rPr>
              <a:t>Κοινωνικής Ευημερίας, Υπηρεσίες Ψυχικής Υγεία</a:t>
            </a:r>
            <a:r>
              <a:rPr lang="el-GR" dirty="0" smtClean="0">
                <a:effectLst/>
              </a:rPr>
              <a:t>,, </a:t>
            </a:r>
            <a:r>
              <a:rPr lang="el-GR" dirty="0">
                <a:effectLst/>
              </a:rPr>
              <a:t>Υπηρεσίες Εκπαιδευτικής Ψυχολογίας και άλλες Υπηρεσίες του  Υπουργείου Παιδείας και Πολιτισμού) και τον ιδιωτικό τομέα. Τα μέλη δεν πρέπει να υπερβαίνουν τα έντεκα και η θητεία είναι πενταετής. </a:t>
            </a:r>
            <a:endParaRPr lang="en-US" dirty="0">
              <a:effectLst/>
            </a:endParaRPr>
          </a:p>
          <a:p>
            <a:pPr algn="just">
              <a:lnSpc>
                <a:spcPct val="100000"/>
              </a:lnSpc>
            </a:pPr>
            <a:r>
              <a:rPr lang="el-GR" dirty="0">
                <a:effectLst/>
              </a:rPr>
              <a:t>Η Επιτροπή υποβάλλει στον Υπουργό Δικαιοσύνης </a:t>
            </a:r>
            <a:r>
              <a:rPr lang="el-GR" dirty="0" smtClean="0">
                <a:effectLst/>
              </a:rPr>
              <a:t>ετήσια </a:t>
            </a:r>
            <a:r>
              <a:rPr lang="el-GR" dirty="0">
                <a:effectLst/>
              </a:rPr>
              <a:t>έκθεση αναφορικά με τις δραστηριότητές της και τα αποτελέσματα αξιολογήσεών της, καθώς επίσης και οποιεσδήποτε εισηγήσεις αναφορικά με το Πρόγραμμα Αποδικαστικοποίησης και τυχόν εκπαιδευτικές ανάγκες. Ο Υπουργός υποβάλλει  την έκθεση στο Υπουργικό Συμβούλιο και στη Βουλή των Αντιπροσώπων.</a:t>
            </a:r>
          </a:p>
          <a:p>
            <a:pPr>
              <a:lnSpc>
                <a:spcPct val="100000"/>
              </a:lnSpc>
            </a:pPr>
            <a:endParaRPr lang="el-GR" dirty="0">
              <a:effectLst/>
            </a:endParaRPr>
          </a:p>
        </p:txBody>
      </p:sp>
    </p:spTree>
    <p:extLst>
      <p:ext uri="{BB962C8B-B14F-4D97-AF65-F5344CB8AC3E}">
        <p14:creationId xmlns:p14="http://schemas.microsoft.com/office/powerpoint/2010/main" val="31835531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Δικαστήριο Ανηλίκων – άρθρο 66</a:t>
            </a:r>
          </a:p>
          <a:p>
            <a:pPr algn="just">
              <a:lnSpc>
                <a:spcPct val="100000"/>
              </a:lnSpc>
            </a:pPr>
            <a:r>
              <a:rPr lang="el-GR" dirty="0" smtClean="0">
                <a:effectLst/>
              </a:rPr>
              <a:t>Οι υποθέσεις όπου κατηγορούμενοι είναι παιδιά θα εκδικάζονται από το Δικαστήριο Ανηλίκων, γίνεται εισήγηση όπως το Οικογενειακό Δικαστήριο, λόγω της φύσεως του, λειτουργεί και ως Δικαστήριο Ανηλίκων.</a:t>
            </a:r>
            <a:endParaRPr lang="en-US" dirty="0" smtClean="0">
              <a:effectLst/>
            </a:endParaRPr>
          </a:p>
          <a:p>
            <a:pPr algn="just">
              <a:lnSpc>
                <a:spcPct val="100000"/>
              </a:lnSpc>
            </a:pPr>
            <a:r>
              <a:rPr lang="el-GR" dirty="0" smtClean="0">
                <a:effectLst/>
              </a:rPr>
              <a:t>Κάθε Δικαστήριο Ανηλίκων συγκροτείται από ένα ή περισσότερους Δικαστές Οικογενειακού Δικαστηρίου κατά την κρίση του Ανωτάτου Δικαστηρίου, οι οποίοι για τους σκοπούς εφαρμογής του παρόντος Νόμου θα αναφέρονται και ως Δικαστές Ανηλίκων.</a:t>
            </a:r>
            <a:endParaRPr lang="en-US" dirty="0" smtClean="0">
              <a:effectLst/>
            </a:endParaRPr>
          </a:p>
          <a:p>
            <a:pPr algn="just">
              <a:lnSpc>
                <a:spcPct val="100000"/>
              </a:lnSpc>
            </a:pPr>
            <a:r>
              <a:rPr lang="el-GR" dirty="0" smtClean="0">
                <a:effectLst/>
              </a:rPr>
              <a:t>Οι Δικαστές του </a:t>
            </a:r>
            <a:r>
              <a:rPr lang="el-GR" dirty="0">
                <a:effectLst/>
              </a:rPr>
              <a:t>Οικογενειακού  Δικαστηρίου </a:t>
            </a:r>
            <a:r>
              <a:rPr lang="el-GR" dirty="0" smtClean="0">
                <a:effectLst/>
              </a:rPr>
              <a:t>θα έχουν εξειδίκευση </a:t>
            </a:r>
            <a:r>
              <a:rPr lang="el-GR" dirty="0">
                <a:effectLst/>
              </a:rPr>
              <a:t>σε σχέση με τη μεταχείριση παιδιών στο σύστημα </a:t>
            </a:r>
            <a:r>
              <a:rPr lang="el-GR" dirty="0" smtClean="0">
                <a:effectLst/>
              </a:rPr>
              <a:t>δικαιοσύνης. </a:t>
            </a:r>
          </a:p>
          <a:p>
            <a:pPr algn="just">
              <a:lnSpc>
                <a:spcPct val="100000"/>
              </a:lnSpc>
            </a:pPr>
            <a:r>
              <a:rPr lang="el-GR" dirty="0" smtClean="0">
                <a:effectLst/>
              </a:rPr>
              <a:t>Αν το Δικαστήριο κρίνει ότι το παιδί φαίνεται εκ πρώτης όψεως να έχει ανάγκη από φροντίδα την οποία οι ασκούντες τη γονική μέριμνα δεν είναι σε θέση να του παρέχουν, δύναται να αναβάλει την ενώπιον του διαδικασία και να δώσει οδηγίες στον Διευθυντή των Υπηρεσιών Κοινωνικής Ευημερίας όπως συγκληθεί Οικογενειακό Συμβούλιο Ευημερίας Παιδιού και εν τω μεταξύ, να διατάξει όπως το παιδί τεθεί υπό τη νομική φροντίδα του Διευθυντή των Υπηρεσιών Κοινωνικής Ευημερίας.</a:t>
            </a:r>
          </a:p>
          <a:p>
            <a:pPr algn="just">
              <a:lnSpc>
                <a:spcPct val="100000"/>
              </a:lnSpc>
              <a:buNone/>
            </a:pPr>
            <a:endParaRPr lang="el-GR" dirty="0">
              <a:effectLst/>
            </a:endParaRPr>
          </a:p>
        </p:txBody>
      </p:sp>
    </p:spTree>
    <p:extLst>
      <p:ext uri="{BB962C8B-B14F-4D97-AF65-F5344CB8AC3E}">
        <p14:creationId xmlns:p14="http://schemas.microsoft.com/office/powerpoint/2010/main" val="3775900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400" cap="none" dirty="0" smtClean="0">
                <a:solidFill>
                  <a:srgbClr val="FFC000"/>
                </a:solidFill>
                <a:effectLst>
                  <a:outerShdw blurRad="50800" dist="38100" dir="2700000" algn="tl" rotWithShape="0">
                    <a:srgbClr val="000000">
                      <a:alpha val="48000"/>
                    </a:srgbClr>
                  </a:outerShdw>
                </a:effectLst>
                <a:latin typeface="+mn-lt"/>
                <a:ea typeface="+mn-ea"/>
                <a:cs typeface="+mn-cs"/>
              </a:rPr>
              <a:t/>
            </a:r>
            <a:br>
              <a:rPr lang="el-GR" sz="2400" cap="none" dirty="0" smtClean="0">
                <a:solidFill>
                  <a:srgbClr val="FFC000"/>
                </a:solidFill>
                <a:effectLst>
                  <a:outerShdw blurRad="50800" dist="38100" dir="2700000" algn="tl" rotWithShape="0">
                    <a:srgbClr val="000000">
                      <a:alpha val="48000"/>
                    </a:srgbClr>
                  </a:outerShdw>
                </a:effectLst>
                <a:latin typeface="+mn-lt"/>
                <a:ea typeface="+mn-ea"/>
                <a:cs typeface="+mn-cs"/>
              </a:rPr>
            </a:br>
            <a:r>
              <a:rPr lang="el-GR" sz="2400" cap="none" dirty="0" smtClean="0">
                <a:solidFill>
                  <a:srgbClr val="FFC000"/>
                </a:solidFill>
                <a:effectLst>
                  <a:outerShdw blurRad="50800" dist="38100" dir="2700000" algn="tl" rotWithShape="0">
                    <a:srgbClr val="000000">
                      <a:alpha val="48000"/>
                    </a:srgbClr>
                  </a:outerShdw>
                </a:effectLst>
                <a:latin typeface="+mn-lt"/>
                <a:ea typeface="+mn-ea"/>
                <a:cs typeface="+mn-cs"/>
              </a:rPr>
              <a:t>Ποινές που δύναται να επιβάλει το Δικαστήριο Ανηλίκων – άρθρο 89</a:t>
            </a:r>
            <a:r>
              <a:rPr lang="en-US" sz="2400" cap="none" dirty="0" smtClean="0">
                <a:solidFill>
                  <a:srgbClr val="FFC000"/>
                </a:solidFill>
                <a:effectLst>
                  <a:outerShdw blurRad="50800" dist="38100" dir="2700000" algn="tl" rotWithShape="0">
                    <a:srgbClr val="000000">
                      <a:alpha val="48000"/>
                    </a:srgbClr>
                  </a:outerShdw>
                </a:effectLst>
                <a:latin typeface="+mn-lt"/>
                <a:ea typeface="+mn-ea"/>
                <a:cs typeface="+mn-cs"/>
              </a:rPr>
              <a:t/>
            </a:r>
            <a:br>
              <a:rPr lang="en-US" sz="2400" cap="none" dirty="0" smtClean="0">
                <a:solidFill>
                  <a:srgbClr val="FFC000"/>
                </a:solidFill>
                <a:effectLst>
                  <a:outerShdw blurRad="50800" dist="38100" dir="2700000" algn="tl" rotWithShape="0">
                    <a:srgbClr val="000000">
                      <a:alpha val="48000"/>
                    </a:srgbClr>
                  </a:outerShdw>
                </a:effectLst>
                <a:latin typeface="+mn-lt"/>
                <a:ea typeface="+mn-ea"/>
                <a:cs typeface="+mn-cs"/>
              </a:rPr>
            </a:br>
            <a:endParaRPr lang="en-US" sz="2400" cap="none" dirty="0">
              <a:solidFill>
                <a:srgbClr val="FFC000"/>
              </a:solidFill>
              <a:effectLst>
                <a:outerShdw blurRad="50800" dist="38100" dir="2700000" algn="tl" rotWithShape="0">
                  <a:srgbClr val="000000">
                    <a:alpha val="48000"/>
                  </a:srgbClr>
                </a:outerShdw>
              </a:effectLst>
              <a:latin typeface="+mn-lt"/>
              <a:ea typeface="+mn-ea"/>
              <a:cs typeface="+mn-cs"/>
            </a:endParaRPr>
          </a:p>
        </p:txBody>
      </p:sp>
      <p:sp>
        <p:nvSpPr>
          <p:cNvPr id="3" name="Content Placeholder 2"/>
          <p:cNvSpPr>
            <a:spLocks noGrp="1"/>
          </p:cNvSpPr>
          <p:nvPr>
            <p:ph idx="1"/>
          </p:nvPr>
        </p:nvSpPr>
        <p:spPr>
          <a:xfrm>
            <a:off x="773723" y="1652954"/>
            <a:ext cx="10493834" cy="4702126"/>
          </a:xfrm>
        </p:spPr>
        <p:txBody>
          <a:bodyPr>
            <a:normAutofit fontScale="70000" lnSpcReduction="20000"/>
          </a:bodyPr>
          <a:lstStyle/>
          <a:p>
            <a:pPr algn="just">
              <a:lnSpc>
                <a:spcPct val="100000"/>
              </a:lnSpc>
            </a:pPr>
            <a:r>
              <a:rPr lang="el-GR" sz="2900" dirty="0" smtClean="0"/>
              <a:t>Ανεξάρτητα από οποιεσδήποτε άλλες διατάξεις ή ποινές που καθορίζονται σε οποιοδήποτε άλλο νόμο αναφορικά με τη διάπραξη αδικημάτων, σε περίπτωση που το Δικαστήριο, κρίνει το παιδί ως ένοχο αδικήματος, δύναται, είτε να επιπλήξει απλώς το παιδί και να το απαλλάξει από οποιοδήποτε άλλο μέτρο ή ποινή ή να προχωρήσει περαιτέρω με την υπόθεση και να λάβει μία ή περισσότερες από τις πιο κάτω αποφάσεις:</a:t>
            </a:r>
          </a:p>
          <a:p>
            <a:pPr algn="just">
              <a:lnSpc>
                <a:spcPct val="100000"/>
              </a:lnSpc>
            </a:pPr>
            <a:endParaRPr lang="en-US" sz="2900" dirty="0" smtClean="0">
              <a:effectLst/>
            </a:endParaRPr>
          </a:p>
          <a:p>
            <a:pPr marL="457200" lvl="1" indent="0">
              <a:lnSpc>
                <a:spcPct val="100000"/>
              </a:lnSpc>
              <a:buNone/>
            </a:pPr>
            <a:r>
              <a:rPr lang="el-GR" sz="2900" dirty="0" smtClean="0">
                <a:effectLst/>
              </a:rPr>
              <a:t>(α)</a:t>
            </a:r>
            <a:r>
              <a:rPr lang="en-US" sz="2900" dirty="0" smtClean="0">
                <a:effectLst/>
              </a:rPr>
              <a:t> 	</a:t>
            </a:r>
            <a:r>
              <a:rPr lang="el-GR" sz="2900" dirty="0" smtClean="0">
                <a:effectLst/>
              </a:rPr>
              <a:t>απαλλαγή ή απαλλαγή υπό όρους,</a:t>
            </a:r>
          </a:p>
          <a:p>
            <a:pPr marL="457200" lvl="1" indent="0">
              <a:lnSpc>
                <a:spcPct val="100000"/>
              </a:lnSpc>
              <a:buNone/>
            </a:pPr>
            <a:r>
              <a:rPr lang="el-GR" sz="2900" dirty="0" smtClean="0">
                <a:effectLst/>
              </a:rPr>
              <a:t>(β) </a:t>
            </a:r>
            <a:r>
              <a:rPr lang="en-US" sz="2900" dirty="0" smtClean="0">
                <a:effectLst/>
              </a:rPr>
              <a:t>	</a:t>
            </a:r>
            <a:r>
              <a:rPr lang="el-GR" sz="2900" dirty="0" smtClean="0">
                <a:effectLst/>
              </a:rPr>
              <a:t>επιβολή προστίμου ή/και καταβολή αποζημίωσης στο θύμα</a:t>
            </a:r>
          </a:p>
          <a:p>
            <a:pPr marL="457200" lvl="1" indent="0">
              <a:lnSpc>
                <a:spcPct val="100000"/>
              </a:lnSpc>
              <a:buNone/>
            </a:pPr>
            <a:r>
              <a:rPr lang="el-GR" sz="2900" dirty="0" smtClean="0">
                <a:effectLst/>
              </a:rPr>
              <a:t>(γ) </a:t>
            </a:r>
            <a:r>
              <a:rPr lang="en-US" sz="2900" dirty="0" smtClean="0">
                <a:effectLst/>
              </a:rPr>
              <a:t>	</a:t>
            </a:r>
            <a:r>
              <a:rPr lang="el-GR" sz="2900" dirty="0" smtClean="0">
                <a:effectLst/>
              </a:rPr>
              <a:t>διάταγμα με το οποίο να υποχρεώνει τον γονέα ή κηδεμόνα να καταβάλει αποζημίωση,</a:t>
            </a:r>
          </a:p>
          <a:p>
            <a:pPr marL="457200" lvl="1" indent="0">
              <a:lnSpc>
                <a:spcPct val="100000"/>
              </a:lnSpc>
              <a:buNone/>
            </a:pPr>
            <a:r>
              <a:rPr lang="el-GR" sz="2900" dirty="0" smtClean="0">
                <a:effectLst/>
              </a:rPr>
              <a:t>(δ) </a:t>
            </a:r>
            <a:r>
              <a:rPr lang="en-US" sz="2900" dirty="0" smtClean="0">
                <a:effectLst/>
              </a:rPr>
              <a:t>	</a:t>
            </a:r>
            <a:r>
              <a:rPr lang="el-GR" sz="2900" dirty="0" smtClean="0">
                <a:effectLst/>
              </a:rPr>
              <a:t>διάταγμα γονικής επιτήρησης</a:t>
            </a:r>
          </a:p>
          <a:p>
            <a:pPr marL="898525" lvl="1" indent="-441325">
              <a:lnSpc>
                <a:spcPct val="100000"/>
              </a:lnSpc>
              <a:buNone/>
            </a:pPr>
            <a:r>
              <a:rPr lang="el-GR" sz="2900" dirty="0" smtClean="0">
                <a:effectLst/>
              </a:rPr>
              <a:t>(ε) </a:t>
            </a:r>
            <a:r>
              <a:rPr lang="en-US" sz="2900" dirty="0" smtClean="0">
                <a:effectLst/>
              </a:rPr>
              <a:t>	</a:t>
            </a:r>
            <a:r>
              <a:rPr lang="el-GR" sz="2900" dirty="0" smtClean="0">
                <a:effectLst/>
              </a:rPr>
              <a:t>διάταγμα επιβολής κοινοτικής επιτήρησης (περιλαμβάνει κοινοτική εργασία μόνο σε σχέση με παιδιά 16- 18 ετών, επιτήρηση από επιτηρητή, διάταγμα κέντρου ημέρας κ.α.)</a:t>
            </a:r>
          </a:p>
          <a:p>
            <a:pPr marL="457200" lvl="1" indent="0">
              <a:lnSpc>
                <a:spcPct val="100000"/>
              </a:lnSpc>
              <a:buNone/>
            </a:pPr>
            <a:r>
              <a:rPr lang="el-GR" sz="2900" dirty="0" smtClean="0">
                <a:effectLst/>
              </a:rPr>
              <a:t>(στ) </a:t>
            </a:r>
            <a:r>
              <a:rPr lang="en-US" sz="2900" dirty="0" smtClean="0">
                <a:effectLst/>
              </a:rPr>
              <a:t>	</a:t>
            </a:r>
            <a:r>
              <a:rPr lang="el-GR" sz="2900" dirty="0" smtClean="0">
                <a:effectLst/>
              </a:rPr>
              <a:t>διάταγμα κράτησης σε χώρο κράτησης παιδιών, αν έχουν συμπληρώσει το 16ο έτος </a:t>
            </a:r>
            <a:r>
              <a:rPr lang="en-US" sz="2900" dirty="0" smtClean="0">
                <a:effectLst/>
              </a:rPr>
              <a:t/>
            </a:r>
            <a:br>
              <a:rPr lang="en-US" sz="2900" dirty="0" smtClean="0">
                <a:effectLst/>
              </a:rPr>
            </a:br>
            <a:r>
              <a:rPr lang="en-US" sz="2900" dirty="0" smtClean="0">
                <a:effectLst/>
              </a:rPr>
              <a:t>	</a:t>
            </a:r>
            <a:r>
              <a:rPr lang="el-GR" sz="2900" dirty="0" smtClean="0">
                <a:effectLst/>
              </a:rPr>
              <a:t>και αυτή αποτελεί την έσχατη ποινή.</a:t>
            </a:r>
          </a:p>
          <a:p>
            <a:pPr marL="0" indent="0">
              <a:lnSpc>
                <a:spcPct val="100000"/>
              </a:lnSpc>
              <a:buNone/>
            </a:pPr>
            <a:r>
              <a:rPr lang="el-GR" sz="2800" dirty="0" smtClean="0">
                <a:solidFill>
                  <a:srgbClr val="FF0000"/>
                </a:solidFill>
                <a:effectLst/>
              </a:rPr>
              <a:t>Η φυλάκιση απαγορεύεται.</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Επιτηρητές Δοκιμασίας – άρθρο 71, 112, </a:t>
            </a:r>
            <a:r>
              <a:rPr lang="el-GR" sz="2400" b="1" dirty="0" smtClean="0">
                <a:solidFill>
                  <a:srgbClr val="FFC000"/>
                </a:solidFill>
              </a:rPr>
              <a:t>114</a:t>
            </a:r>
          </a:p>
          <a:p>
            <a:pPr marL="0" indent="0" algn="just">
              <a:lnSpc>
                <a:spcPct val="100000"/>
              </a:lnSpc>
            </a:pPr>
            <a:r>
              <a:rPr lang="el-GR" dirty="0" smtClean="0">
                <a:effectLst/>
              </a:rPr>
              <a:t>Σε περίπτωση που για το αδίκημα για το οποίο έχει κριθεί ένοχο παιδί σε σύγκρουση με το νόμο, επιβάλλεται μόνο ποινή φυλακίσεως σύμφωνα με τις διατάξεις του Ποινικού Κώδικα ή του Νόμου που προβλέπει το εν λόγω αδίκημα, το Δικαστήριο δύναται να απαλλάξει το παιδί προσωρινά και να το εντάξει σε ένα ή περισσότερα σε συνδυασμό προγράμματα επιτήρησης, για οποιαδήποτε περίοδο η οποία δεν μπορεί να υπερβαίνει τα τρία χρόνια. Υπεύθυνος για την υλοποίηση του προγράμματος επιτήρησης είναι ο επιτηρητής δοκιμασίας</a:t>
            </a:r>
            <a:r>
              <a:rPr lang="el-GR" sz="2400" dirty="0" smtClean="0">
                <a:effectLst/>
              </a:rPr>
              <a:t>.</a:t>
            </a:r>
          </a:p>
          <a:p>
            <a:pPr marL="0" lvl="0" indent="0">
              <a:lnSpc>
                <a:spcPct val="100000"/>
              </a:lnSpc>
              <a:buNone/>
            </a:pPr>
            <a:endParaRPr lang="en-US" sz="2400" b="1" dirty="0">
              <a:solidFill>
                <a:srgbClr val="FFC000"/>
              </a:solidFill>
            </a:endParaRPr>
          </a:p>
          <a:p>
            <a:pPr algn="just">
              <a:lnSpc>
                <a:spcPct val="100000"/>
              </a:lnSpc>
            </a:pPr>
            <a:r>
              <a:rPr lang="el-GR" dirty="0">
                <a:effectLst/>
              </a:rPr>
              <a:t>Οι επιτηρητές δοκιμασίας </a:t>
            </a:r>
            <a:r>
              <a:rPr lang="el-GR" dirty="0" smtClean="0">
                <a:effectLst/>
              </a:rPr>
              <a:t>διορίζονται </a:t>
            </a:r>
            <a:r>
              <a:rPr lang="el-GR" dirty="0">
                <a:effectLst/>
              </a:rPr>
              <a:t>από το Δικαστήριο και </a:t>
            </a:r>
            <a:r>
              <a:rPr lang="el-GR" dirty="0" smtClean="0">
                <a:effectLst/>
              </a:rPr>
              <a:t>είναι </a:t>
            </a:r>
            <a:r>
              <a:rPr lang="el-GR" dirty="0">
                <a:effectLst/>
              </a:rPr>
              <a:t>ειδικά εκπαιδευμένοι σε θέματα παιδικής παραβατικότητας και στα δικαιώματα του παιδιού</a:t>
            </a:r>
            <a:r>
              <a:rPr lang="el-GR" dirty="0" smtClean="0">
                <a:effectLst/>
              </a:rPr>
              <a:t>.</a:t>
            </a:r>
          </a:p>
          <a:p>
            <a:pPr algn="just">
              <a:lnSpc>
                <a:spcPct val="100000"/>
              </a:lnSpc>
            </a:pPr>
            <a:endParaRPr lang="el-GR" dirty="0">
              <a:effectLst/>
            </a:endParaRPr>
          </a:p>
          <a:p>
            <a:pPr algn="just">
              <a:lnSpc>
                <a:spcPct val="100000"/>
              </a:lnSpc>
            </a:pPr>
            <a:r>
              <a:rPr lang="el-GR" dirty="0" smtClean="0">
                <a:effectLst/>
              </a:rPr>
              <a:t>Ο </a:t>
            </a:r>
            <a:r>
              <a:rPr lang="el-GR" dirty="0">
                <a:effectLst/>
              </a:rPr>
              <a:t>επιτηρητής δοκιμασίας είναι επίσης υπεύθυνος για την εφαρμογή του διατάγματος Κέντρων Ημέρας που δυνατόν να εκδώσει το Δικαστήριο.</a:t>
            </a:r>
          </a:p>
        </p:txBody>
      </p:sp>
    </p:spTree>
    <p:extLst>
      <p:ext uri="{BB962C8B-B14F-4D97-AF65-F5344CB8AC3E}">
        <p14:creationId xmlns:p14="http://schemas.microsoft.com/office/powerpoint/2010/main" val="3629146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093208"/>
          </a:xfrm>
        </p:spPr>
        <p:txBody>
          <a:bodyPr>
            <a:noAutofit/>
          </a:bodyPr>
          <a:lstStyle/>
          <a:p>
            <a:pPr marL="0" indent="0">
              <a:buNone/>
            </a:pPr>
            <a:r>
              <a:rPr lang="el-GR" b="1" dirty="0">
                <a:solidFill>
                  <a:srgbClr val="FFC000"/>
                </a:solidFill>
              </a:rPr>
              <a:t>Σκοπός του </a:t>
            </a:r>
            <a:r>
              <a:rPr lang="el-GR" b="1" dirty="0" smtClean="0">
                <a:solidFill>
                  <a:srgbClr val="FFC000"/>
                </a:solidFill>
              </a:rPr>
              <a:t>νομοσχεδίου</a:t>
            </a:r>
            <a:endParaRPr lang="el-GR" b="1" dirty="0">
              <a:solidFill>
                <a:srgbClr val="FFC000"/>
              </a:solidFill>
            </a:endParaRPr>
          </a:p>
          <a:p>
            <a:pPr marL="0" indent="0" algn="just">
              <a:buNone/>
            </a:pPr>
            <a:r>
              <a:rPr lang="el-GR" dirty="0" smtClean="0">
                <a:effectLst/>
              </a:rPr>
              <a:t>Η</a:t>
            </a:r>
            <a:r>
              <a:rPr lang="en-US" dirty="0" smtClean="0">
                <a:effectLst/>
              </a:rPr>
              <a:t> </a:t>
            </a:r>
            <a:r>
              <a:rPr lang="el-GR" dirty="0" smtClean="0">
                <a:effectLst/>
              </a:rPr>
              <a:t>εγκαθίδρυση δομών και διαδικασιών που να επιτρέπουν τη διαφορετική μεταχείριση των παιδιών σε σύγκρουση με το νόμο από τους ενήλικους παραβάτες και να καθιστούν το σύστημα ποινικής δικαιοσύνης φιλικό προς τα παιδιά, με απώτερο σκοπό την πρόληψη και αντιμετώπιση της νεανικής παραβατικότητας.</a:t>
            </a:r>
            <a:endParaRPr lang="el-GR" b="1" dirty="0">
              <a:solidFill>
                <a:srgbClr val="FFC000"/>
              </a:solidFill>
            </a:endParaRPr>
          </a:p>
          <a:p>
            <a:pPr marL="0" indent="0">
              <a:buNone/>
            </a:pPr>
            <a:r>
              <a:rPr lang="el-GR" b="1" dirty="0">
                <a:solidFill>
                  <a:srgbClr val="FFC000"/>
                </a:solidFill>
              </a:rPr>
              <a:t>Πεδίο </a:t>
            </a:r>
            <a:r>
              <a:rPr lang="el-GR" b="1" dirty="0" smtClean="0">
                <a:solidFill>
                  <a:srgbClr val="FFC000"/>
                </a:solidFill>
              </a:rPr>
              <a:t>εφαρμογής</a:t>
            </a:r>
            <a:endParaRPr lang="el-GR" b="1" dirty="0">
              <a:solidFill>
                <a:srgbClr val="FFC000"/>
              </a:solidFill>
            </a:endParaRPr>
          </a:p>
          <a:p>
            <a:pPr marL="0" indent="0">
              <a:buNone/>
            </a:pPr>
            <a:r>
              <a:rPr lang="el-GR" dirty="0"/>
              <a:t>Ο Νόμος αυτός θα εφαρμόζεται αναφορικά με</a:t>
            </a:r>
            <a:r>
              <a:rPr lang="en-US" dirty="0"/>
              <a:t>:</a:t>
            </a:r>
            <a:endParaRPr lang="el-GR" dirty="0"/>
          </a:p>
          <a:p>
            <a:pPr marL="0" indent="0" algn="just">
              <a:buNone/>
            </a:pPr>
            <a:r>
              <a:rPr lang="el-GR" dirty="0"/>
              <a:t>(α) κάθε παιδί  σε σύγκρουση με το νόμο, το οποίο είναι ύποπτο διάπραξης αδικήματος ή καταδικάστηκε για διάπραξη αδικήματος για το οποίο έχουν δικαιοδοσία τα Δικαστήρια της  Δημοκρατίας</a:t>
            </a:r>
          </a:p>
          <a:p>
            <a:pPr marL="0" indent="0" algn="just">
              <a:buNone/>
            </a:pPr>
            <a:r>
              <a:rPr lang="el-GR" dirty="0"/>
              <a:t>(β) κάθε πρόσωπο το οποίο υπάγεται στη δικαιοδοσία της Δημοκρατίας, ηλικίας μέχρι είκοσι </a:t>
            </a:r>
            <a:r>
              <a:rPr lang="el-GR" dirty="0" smtClean="0"/>
              <a:t>ενός </a:t>
            </a:r>
            <a:r>
              <a:rPr lang="el-GR" dirty="0"/>
              <a:t>ετών, για πράξεις τις οποίες τέλεσε ενώ ήταν παιδί, και,  εφόσον βρίσκεται είτε υπό κράτηση είτε έχει ενταχθεί σε ειδικά προγράμματα αποδικαστικοποίησης ή στήριξης και κοινωνικής αποκατάστασης ή/και επανένταξης.</a:t>
            </a:r>
          </a:p>
          <a:p>
            <a:pPr marL="0" indent="0">
              <a:buNone/>
            </a:pPr>
            <a:endParaRPr lang="el-GR" sz="1800" dirty="0">
              <a:effectLst/>
            </a:endParaRPr>
          </a:p>
        </p:txBody>
      </p:sp>
    </p:spTree>
    <p:extLst>
      <p:ext uri="{BB962C8B-B14F-4D97-AF65-F5344CB8AC3E}">
        <p14:creationId xmlns:p14="http://schemas.microsoft.com/office/powerpoint/2010/main" val="27274440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Κέντρα Ημέρας – άρθρο </a:t>
            </a:r>
            <a:r>
              <a:rPr lang="el-GR" sz="2400" b="1" dirty="0" smtClean="0">
                <a:solidFill>
                  <a:srgbClr val="FFC000"/>
                </a:solidFill>
              </a:rPr>
              <a:t>112</a:t>
            </a:r>
          </a:p>
          <a:p>
            <a:pPr marL="0" lvl="0" indent="0">
              <a:lnSpc>
                <a:spcPct val="100000"/>
              </a:lnSpc>
              <a:buNone/>
            </a:pPr>
            <a:endParaRPr lang="el-GR" sz="2400" b="1" dirty="0">
              <a:solidFill>
                <a:srgbClr val="FFC000"/>
              </a:solidFill>
            </a:endParaRPr>
          </a:p>
          <a:p>
            <a:pPr marL="0" indent="0" algn="just">
              <a:lnSpc>
                <a:spcPct val="100000"/>
              </a:lnSpc>
            </a:pPr>
            <a:r>
              <a:rPr lang="el-GR" dirty="0" smtClean="0">
                <a:effectLst/>
              </a:rPr>
              <a:t>Το Δικαστήριο, δύναται να εκδίδει διάταγμα  με το οποίο να διατάσσεται η παρουσία του παιδιού σε συγκεκριμένες ώρες, είτε καθημερινά είτε εβδομαδιαίως, σε Κέντρο ή Κέντρα Ημέρας  με σκοπό τη συμμετοχή του σε  εκπαιδευτικό πρόγραμμα ή απασχόληση ή δραστηριότητα, ή την  λήψη οδηγιών αναφορικά με δραστηριότητες οι οποίες είναι επωφελείς γι’ αυτό.</a:t>
            </a:r>
            <a:endParaRPr lang="en-US" dirty="0" smtClean="0">
              <a:effectLst/>
            </a:endParaRPr>
          </a:p>
          <a:p>
            <a:pPr marL="0" lvl="0" indent="0">
              <a:lnSpc>
                <a:spcPct val="100000"/>
              </a:lnSpc>
              <a:buNone/>
            </a:pPr>
            <a:endParaRPr lang="en-US" sz="2400" b="1" dirty="0">
              <a:solidFill>
                <a:srgbClr val="FFC000"/>
              </a:solidFill>
            </a:endParaRPr>
          </a:p>
          <a:p>
            <a:pPr algn="just">
              <a:lnSpc>
                <a:spcPct val="100000"/>
              </a:lnSpc>
            </a:pPr>
            <a:r>
              <a:rPr lang="el-GR" dirty="0" smtClean="0">
                <a:effectLst/>
              </a:rPr>
              <a:t>Τα Κέντρα Ημέρας θα λειτουργούν υπό τις </a:t>
            </a:r>
            <a:r>
              <a:rPr lang="el-GR" dirty="0">
                <a:effectLst/>
              </a:rPr>
              <a:t>Υπηρεσίες Κοινωνικής Ευημερίας ή από οποιοδήποτε άλλο φορέα ή οργανισμό ή πρόσωπο ειδικά αδειοδοτημένο για τη λειτουργία τέτοιου χώρου και </a:t>
            </a:r>
            <a:r>
              <a:rPr lang="el-GR" dirty="0" smtClean="0">
                <a:effectLst/>
              </a:rPr>
              <a:t>καθορίζονται από </a:t>
            </a:r>
            <a:r>
              <a:rPr lang="el-GR" dirty="0">
                <a:effectLst/>
              </a:rPr>
              <a:t>τον Υπουργό Εργασίας, Πρόνοιας και Κοινωνικών Ασφαλίσεων, ως </a:t>
            </a:r>
            <a:r>
              <a:rPr lang="el-GR" dirty="0" smtClean="0">
                <a:effectLst/>
              </a:rPr>
              <a:t>Κέντρα </a:t>
            </a:r>
            <a:r>
              <a:rPr lang="el-GR" dirty="0">
                <a:effectLst/>
              </a:rPr>
              <a:t>Ημέρας</a:t>
            </a:r>
            <a:r>
              <a:rPr lang="el-GR" dirty="0" smtClean="0">
                <a:effectLst/>
              </a:rPr>
              <a:t>.</a:t>
            </a:r>
          </a:p>
          <a:p>
            <a:pPr algn="just">
              <a:lnSpc>
                <a:spcPct val="100000"/>
              </a:lnSpc>
            </a:pPr>
            <a:endParaRPr lang="en-US" dirty="0">
              <a:effectLst/>
            </a:endParaRPr>
          </a:p>
          <a:p>
            <a:pPr>
              <a:lnSpc>
                <a:spcPct val="100000"/>
              </a:lnSpc>
            </a:pPr>
            <a:r>
              <a:rPr lang="el-GR" dirty="0" smtClean="0">
                <a:effectLst/>
              </a:rPr>
              <a:t>Οι προδιαγραφές και ο τρόπος λειτουργίας τους θα καθορίζεται με Κανονισμούς. </a:t>
            </a:r>
            <a:endParaRPr lang="el-GR" dirty="0">
              <a:effectLst/>
            </a:endParaRPr>
          </a:p>
        </p:txBody>
      </p:sp>
    </p:spTree>
    <p:extLst>
      <p:ext uri="{BB962C8B-B14F-4D97-AF65-F5344CB8AC3E}">
        <p14:creationId xmlns:p14="http://schemas.microsoft.com/office/powerpoint/2010/main" val="1174794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047" y="328246"/>
            <a:ext cx="10755218" cy="6142891"/>
          </a:xfrm>
        </p:spPr>
        <p:txBody>
          <a:bodyPr>
            <a:noAutofit/>
          </a:bodyPr>
          <a:lstStyle/>
          <a:p>
            <a:pPr marL="0" lvl="0" indent="0">
              <a:lnSpc>
                <a:spcPct val="100000"/>
              </a:lnSpc>
              <a:buNone/>
            </a:pPr>
            <a:r>
              <a:rPr lang="el-GR" sz="2400" b="1" dirty="0">
                <a:solidFill>
                  <a:srgbClr val="FFC000"/>
                </a:solidFill>
              </a:rPr>
              <a:t>Χώροι Κράτησης Παιδιών – άρθρο 128, 134, 135</a:t>
            </a:r>
          </a:p>
          <a:p>
            <a:pPr algn="just">
              <a:lnSpc>
                <a:spcPct val="100000"/>
              </a:lnSpc>
            </a:pPr>
            <a:r>
              <a:rPr lang="el-GR" dirty="0" smtClean="0">
                <a:effectLst/>
              </a:rPr>
              <a:t>Το Δικαστήριο δύναται να διατάξει την κράτηση παιδιού που έχει κριθεί ένοχο διάπραξης αδικήματος σε ειδικό χώρο κράτησης παιδιών, ειδικά προσαρμοσμένο για την κράτηση παιδιών, ο οποίος καθορίζεται με διάταγμα του Υπουργού Δικαιοσύνης και Δημοσίας Τάξεως, </a:t>
            </a:r>
            <a:r>
              <a:rPr lang="el-GR" b="1" dirty="0" smtClean="0">
                <a:effectLst/>
              </a:rPr>
              <a:t>ως έσχατο μέτρο</a:t>
            </a:r>
            <a:r>
              <a:rPr lang="el-GR" dirty="0" smtClean="0">
                <a:effectLst/>
              </a:rPr>
              <a:t>, και μόνο σε περίπτωση που τα εναλλακτικά μέτρα που προβλέπονται στο νομοσχέδιο έχουν δοκιμαστεί και έχουν αποτύχει. </a:t>
            </a:r>
          </a:p>
          <a:p>
            <a:pPr algn="just">
              <a:lnSpc>
                <a:spcPct val="100000"/>
              </a:lnSpc>
            </a:pPr>
            <a:r>
              <a:rPr lang="el-GR" dirty="0" smtClean="0">
                <a:effectLst/>
              </a:rPr>
              <a:t>Ο </a:t>
            </a:r>
            <a:r>
              <a:rPr lang="el-GR" dirty="0">
                <a:effectLst/>
              </a:rPr>
              <a:t>Επίτροπος Προστασίας Δικαιωμάτων του Παιδιού και οποιαδήποτε ανεξάρτητη αρχή ελέγχου και εποπτείας χώρων κράτησης, καθώς και οποιαδήποτε αρχή ελέγχου και εποπτείας του σεβασμού των ανθρωπίνων δικαιωμάτων, έχουν το δικαίωμα να </a:t>
            </a:r>
            <a:r>
              <a:rPr lang="el-GR" dirty="0" smtClean="0">
                <a:effectLst/>
              </a:rPr>
              <a:t>επισκέπτονται, </a:t>
            </a:r>
            <a:r>
              <a:rPr lang="el-GR" dirty="0">
                <a:effectLst/>
              </a:rPr>
              <a:t>χωρίς προηγούμενη </a:t>
            </a:r>
            <a:r>
              <a:rPr lang="el-GR" dirty="0" smtClean="0">
                <a:effectLst/>
              </a:rPr>
              <a:t>προειδοποίηση, </a:t>
            </a:r>
            <a:r>
              <a:rPr lang="el-GR" dirty="0">
                <a:effectLst/>
              </a:rPr>
              <a:t>χώρο κράτησης παιδιών και να έχουν συνάντηση </a:t>
            </a:r>
            <a:r>
              <a:rPr lang="el-GR" dirty="0" smtClean="0">
                <a:effectLst/>
              </a:rPr>
              <a:t>με  </a:t>
            </a:r>
            <a:r>
              <a:rPr lang="el-GR" dirty="0">
                <a:effectLst/>
              </a:rPr>
              <a:t>παιδιά </a:t>
            </a:r>
            <a:r>
              <a:rPr lang="el-GR" dirty="0" smtClean="0">
                <a:effectLst/>
              </a:rPr>
              <a:t>που τελούν υπό </a:t>
            </a:r>
            <a:r>
              <a:rPr lang="el-GR" dirty="0">
                <a:effectLst/>
              </a:rPr>
              <a:t>κράτηση και </a:t>
            </a:r>
            <a:r>
              <a:rPr lang="el-GR" dirty="0" smtClean="0">
                <a:effectLst/>
              </a:rPr>
              <a:t>με μη </a:t>
            </a:r>
            <a:r>
              <a:rPr lang="el-GR" dirty="0">
                <a:effectLst/>
              </a:rPr>
              <a:t>κυβερνητικές οργανώσεις που ασχολούνται με τα δικαιώματα των παιδιών ή με ανθρώπινα δικαιώματα </a:t>
            </a:r>
            <a:r>
              <a:rPr lang="el-GR" dirty="0" smtClean="0">
                <a:effectLst/>
              </a:rPr>
              <a:t>και έχουν </a:t>
            </a:r>
            <a:r>
              <a:rPr lang="el-GR" dirty="0">
                <a:effectLst/>
              </a:rPr>
              <a:t>δικαίωμα επίσκεψης χώρου κράτησης παιδιών μετά από έγκριση του Υπουργού.  </a:t>
            </a:r>
          </a:p>
          <a:p>
            <a:pPr algn="just">
              <a:lnSpc>
                <a:spcPct val="100000"/>
              </a:lnSpc>
            </a:pPr>
            <a:r>
              <a:rPr lang="el-GR" dirty="0">
                <a:effectLst/>
              </a:rPr>
              <a:t>Παιδί που έχει συμπληρώσει την ηλικία των δεκαοκτώ ετών, ενώ βρίσκεται υπό κράτηση, δεν μεταφέρεται αυτόματα σε φυλακή για ενήλικες, αλλά μόνο μετά από αξιολόγηση της περίπτωσής του και μόνο εάν η συνέχιση της κράτησής του σε χώρο κράτησης παιδιών συγκρούεται με το δικό του συμφέρον ή/και με το συμφέρον των νεαρότερων παιδιών που βρίσκονται στο χώρο κράτησης.</a:t>
            </a:r>
          </a:p>
        </p:txBody>
      </p:sp>
    </p:spTree>
    <p:extLst>
      <p:ext uri="{BB962C8B-B14F-4D97-AF65-F5344CB8AC3E}">
        <p14:creationId xmlns:p14="http://schemas.microsoft.com/office/powerpoint/2010/main" val="10354471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0277" y="402335"/>
            <a:ext cx="10661434" cy="6010187"/>
          </a:xfrm>
        </p:spPr>
        <p:txBody>
          <a:bodyPr>
            <a:noAutofit/>
          </a:bodyPr>
          <a:lstStyle/>
          <a:p>
            <a:pPr marL="0" lvl="0" indent="0">
              <a:lnSpc>
                <a:spcPct val="100000"/>
              </a:lnSpc>
              <a:buNone/>
            </a:pPr>
            <a:r>
              <a:rPr lang="el-GR" sz="2400" b="1" dirty="0">
                <a:solidFill>
                  <a:srgbClr val="FFC000"/>
                </a:solidFill>
              </a:rPr>
              <a:t>Συμβούλιο Χώρων Κράτησης Παιδιών – άρθρο 138</a:t>
            </a:r>
            <a:endParaRPr lang="en-US" sz="2400" b="1" dirty="0">
              <a:solidFill>
                <a:srgbClr val="FFC000"/>
              </a:solidFill>
            </a:endParaRPr>
          </a:p>
          <a:p>
            <a:pPr algn="just">
              <a:lnSpc>
                <a:spcPct val="100000"/>
              </a:lnSpc>
            </a:pPr>
            <a:r>
              <a:rPr lang="el-GR" dirty="0">
                <a:effectLst/>
              </a:rPr>
              <a:t>Η Επιτροπή Παρακολούθησης του Προγράμματος Αποδικαστικοποίησης, για τους σκοπούς του παρόντος Μέρους ενεργεί και ως Συμβούλιο Χώρων Κράτησης Παιδιών.</a:t>
            </a:r>
            <a:endParaRPr lang="en-US" dirty="0">
              <a:effectLst/>
            </a:endParaRPr>
          </a:p>
          <a:p>
            <a:pPr algn="just">
              <a:lnSpc>
                <a:spcPct val="100000"/>
              </a:lnSpc>
            </a:pPr>
            <a:r>
              <a:rPr lang="el-GR" dirty="0">
                <a:effectLst/>
              </a:rPr>
              <a:t>Το Συμβούλιο Χώρων Κράτησης Παιδιών</a:t>
            </a:r>
            <a:r>
              <a:rPr lang="en-US" dirty="0">
                <a:effectLst/>
              </a:rPr>
              <a:t>:</a:t>
            </a:r>
            <a:endParaRPr lang="el-GR" dirty="0">
              <a:effectLst/>
            </a:endParaRPr>
          </a:p>
          <a:p>
            <a:pPr marL="898525" lvl="1" indent="-441325" algn="just">
              <a:lnSpc>
                <a:spcPct val="100000"/>
              </a:lnSpc>
              <a:buNone/>
            </a:pPr>
            <a:r>
              <a:rPr lang="el-GR" sz="2000" dirty="0">
                <a:effectLst/>
              </a:rPr>
              <a:t>(α)</a:t>
            </a:r>
            <a:r>
              <a:rPr lang="en-US" sz="2000" dirty="0">
                <a:effectLst/>
              </a:rPr>
              <a:t>	</a:t>
            </a:r>
            <a:r>
              <a:rPr lang="el-GR" sz="2000" dirty="0">
                <a:effectLst/>
              </a:rPr>
              <a:t>παρέχει απόψεις και συμβουλεύει τον Υπουργό ή οποιαδήποτε άλλη αρχή της </a:t>
            </a:r>
            <a:r>
              <a:rPr lang="el-GR" sz="2000" dirty="0" smtClean="0">
                <a:effectLst/>
              </a:rPr>
              <a:t>Δημοκρατίας, </a:t>
            </a:r>
            <a:r>
              <a:rPr lang="el-GR" sz="2000" dirty="0">
                <a:effectLst/>
              </a:rPr>
              <a:t>αναφορικά με κάθε θέμα που αφορά στην κράτηση παιδιών</a:t>
            </a:r>
          </a:p>
          <a:p>
            <a:pPr marL="898525" lvl="1" indent="-441325" algn="just">
              <a:lnSpc>
                <a:spcPct val="100000"/>
              </a:lnSpc>
              <a:buNone/>
              <a:tabLst>
                <a:tab pos="898525" algn="l"/>
              </a:tabLst>
            </a:pPr>
            <a:r>
              <a:rPr lang="el-GR" sz="2000" dirty="0">
                <a:effectLst/>
              </a:rPr>
              <a:t>(β)</a:t>
            </a:r>
            <a:r>
              <a:rPr lang="en-US" sz="2000" dirty="0">
                <a:effectLst/>
              </a:rPr>
              <a:t>	</a:t>
            </a:r>
            <a:r>
              <a:rPr lang="el-GR" sz="2000" dirty="0">
                <a:effectLst/>
              </a:rPr>
              <a:t>παρακολουθεί και αναθεωρεί τακτικά το επίπεδο και την φύση των χώρων κράτησης και </a:t>
            </a:r>
            <a:r>
              <a:rPr lang="el-GR" sz="2000" dirty="0" smtClean="0">
                <a:effectLst/>
              </a:rPr>
              <a:t>των</a:t>
            </a:r>
            <a:r>
              <a:rPr lang="en-US" sz="2000" dirty="0" smtClean="0">
                <a:effectLst/>
              </a:rPr>
              <a:t> </a:t>
            </a:r>
            <a:r>
              <a:rPr lang="el-GR" sz="2000" dirty="0" smtClean="0">
                <a:effectLst/>
              </a:rPr>
              <a:t>υπηρεσιών </a:t>
            </a:r>
            <a:r>
              <a:rPr lang="el-GR" sz="2000" dirty="0">
                <a:effectLst/>
              </a:rPr>
              <a:t>υποστήριξης </a:t>
            </a:r>
            <a:r>
              <a:rPr lang="el-GR" sz="2000" dirty="0" smtClean="0">
                <a:effectLst/>
              </a:rPr>
              <a:t>και </a:t>
            </a:r>
            <a:r>
              <a:rPr lang="el-GR" sz="2000" dirty="0">
                <a:effectLst/>
              </a:rPr>
              <a:t>συστήνει </a:t>
            </a:r>
            <a:r>
              <a:rPr lang="el-GR" sz="2000" dirty="0" smtClean="0">
                <a:effectLst/>
              </a:rPr>
              <a:t>οποιεσδήποτε προσαρμογές </a:t>
            </a:r>
            <a:r>
              <a:rPr lang="el-GR" sz="2000" dirty="0">
                <a:effectLst/>
              </a:rPr>
              <a:t>θεωρεί </a:t>
            </a:r>
            <a:r>
              <a:rPr lang="el-GR" sz="2000" dirty="0" smtClean="0">
                <a:effectLst/>
              </a:rPr>
              <a:t>αναγκαίες.</a:t>
            </a:r>
            <a:endParaRPr lang="el-GR" sz="2000" dirty="0">
              <a:effectLst/>
            </a:endParaRPr>
          </a:p>
          <a:p>
            <a:pPr marL="457200" lvl="1" indent="0" algn="just">
              <a:lnSpc>
                <a:spcPct val="100000"/>
              </a:lnSpc>
              <a:buNone/>
            </a:pPr>
            <a:r>
              <a:rPr lang="el-GR" sz="2000" dirty="0">
                <a:effectLst/>
              </a:rPr>
              <a:t>(γ)</a:t>
            </a:r>
            <a:r>
              <a:rPr lang="en-US" sz="2000" dirty="0">
                <a:effectLst/>
              </a:rPr>
              <a:t>	</a:t>
            </a:r>
            <a:r>
              <a:rPr lang="el-GR" sz="2000" dirty="0">
                <a:effectLst/>
              </a:rPr>
              <a:t>προωθεί, οργανώνει και συμμετέχει σε σεμινάρια, συνέδρια, </a:t>
            </a:r>
            <a:r>
              <a:rPr lang="el-GR" sz="2000" dirty="0" smtClean="0">
                <a:effectLst/>
              </a:rPr>
              <a:t>διαλέξεις, </a:t>
            </a:r>
            <a:r>
              <a:rPr lang="el-GR" sz="2000" dirty="0">
                <a:effectLst/>
              </a:rPr>
              <a:t>σχετικά </a:t>
            </a:r>
            <a:r>
              <a:rPr lang="en-US" sz="2000" dirty="0">
                <a:effectLst/>
              </a:rPr>
              <a:t/>
            </a:r>
            <a:br>
              <a:rPr lang="en-US" sz="2000" dirty="0">
                <a:effectLst/>
              </a:rPr>
            </a:br>
            <a:r>
              <a:rPr lang="en-US" sz="2000" dirty="0">
                <a:effectLst/>
              </a:rPr>
              <a:t>	</a:t>
            </a:r>
            <a:r>
              <a:rPr lang="el-GR" sz="2000" dirty="0">
                <a:effectLst/>
              </a:rPr>
              <a:t>με την κράτηση των παιδιών ή την παραβατική συμπεριφορά των παιδιών,</a:t>
            </a:r>
          </a:p>
          <a:p>
            <a:pPr marL="457200" lvl="1" indent="0" algn="just">
              <a:lnSpc>
                <a:spcPct val="100000"/>
              </a:lnSpc>
              <a:buNone/>
            </a:pPr>
            <a:r>
              <a:rPr lang="el-GR" sz="2000" dirty="0">
                <a:effectLst/>
              </a:rPr>
              <a:t>(δ)</a:t>
            </a:r>
            <a:r>
              <a:rPr lang="en-US" sz="2000" dirty="0">
                <a:effectLst/>
              </a:rPr>
              <a:t>	</a:t>
            </a:r>
            <a:r>
              <a:rPr lang="el-GR" sz="2000" dirty="0">
                <a:effectLst/>
              </a:rPr>
              <a:t>συλλέγει, διατηρεί, ερευνά, και αξιολογεί τα στατιστικά και άλλα στοιχεία που αφορούν την </a:t>
            </a:r>
            <a:r>
              <a:rPr lang="en-US" sz="2000" dirty="0">
                <a:effectLst/>
              </a:rPr>
              <a:t/>
            </a:r>
            <a:br>
              <a:rPr lang="en-US" sz="2000" dirty="0">
                <a:effectLst/>
              </a:rPr>
            </a:br>
            <a:r>
              <a:rPr lang="en-US" sz="2000" dirty="0">
                <a:effectLst/>
              </a:rPr>
              <a:t>	</a:t>
            </a:r>
            <a:r>
              <a:rPr lang="el-GR" sz="2000" dirty="0">
                <a:effectLst/>
              </a:rPr>
              <a:t>κράτηση των παιδιών, και</a:t>
            </a:r>
          </a:p>
          <a:p>
            <a:pPr marL="457200" lvl="1" indent="0" algn="just">
              <a:lnSpc>
                <a:spcPct val="100000"/>
              </a:lnSpc>
              <a:buNone/>
            </a:pPr>
            <a:r>
              <a:rPr lang="el-GR" sz="2000" dirty="0">
                <a:effectLst/>
              </a:rPr>
              <a:t>(ε)</a:t>
            </a:r>
            <a:r>
              <a:rPr lang="en-US" sz="2000" dirty="0">
                <a:effectLst/>
              </a:rPr>
              <a:t>	</a:t>
            </a:r>
            <a:r>
              <a:rPr lang="el-GR" sz="2000" dirty="0" smtClean="0">
                <a:effectLst/>
              </a:rPr>
              <a:t>εξασφαλίζει τη συντονισμένη προσέγγιση:</a:t>
            </a:r>
            <a:endParaRPr lang="el-GR" sz="2000" dirty="0">
              <a:effectLst/>
            </a:endParaRPr>
          </a:p>
          <a:p>
            <a:pPr marL="1314450" lvl="2" indent="-400050" algn="just">
              <a:lnSpc>
                <a:spcPct val="100000"/>
              </a:lnSpc>
              <a:buFont typeface="+mj-lt"/>
              <a:buAutoNum type="romanLcPeriod"/>
            </a:pPr>
            <a:r>
              <a:rPr lang="el-GR" sz="1800" dirty="0">
                <a:effectLst/>
              </a:rPr>
              <a:t>για την ανάπτυξη και παροχή εκπαιδευτικών, πολιτιστικών και γλωσσικών προγραμμάτων και για τη φροντίδα των παιδιών και άλλων προγραμμάτων για τα παιδιά που κρατούνται∙</a:t>
            </a:r>
          </a:p>
          <a:p>
            <a:pPr marL="1314450" lvl="2" indent="-400050" algn="just">
              <a:lnSpc>
                <a:spcPct val="100000"/>
              </a:lnSpc>
              <a:buFont typeface="+mj-lt"/>
              <a:buAutoNum type="romanLcPeriod"/>
            </a:pPr>
            <a:r>
              <a:rPr lang="el-GR" sz="1800" dirty="0">
                <a:effectLst/>
              </a:rPr>
              <a:t>για την ανάπτυξη και παροχή της αναγκαίας υλικής υποδομής για την υποστήριξη των προγραμμάτων και υπηρεσιών που παρέχονται από τους χώρους κράτησης παιδιών, και</a:t>
            </a:r>
          </a:p>
          <a:p>
            <a:pPr marL="1314450" lvl="2" indent="-400050" algn="just">
              <a:lnSpc>
                <a:spcPct val="100000"/>
              </a:lnSpc>
              <a:buFont typeface="+mj-lt"/>
              <a:buAutoNum type="romanLcPeriod"/>
            </a:pPr>
            <a:r>
              <a:rPr lang="el-GR" sz="1800" dirty="0">
                <a:effectLst/>
              </a:rPr>
              <a:t>για την εκπαίδευση του προσωπικού των χώρων κράτησης.</a:t>
            </a:r>
          </a:p>
        </p:txBody>
      </p:sp>
    </p:spTree>
    <p:extLst>
      <p:ext uri="{BB962C8B-B14F-4D97-AF65-F5344CB8AC3E}">
        <p14:creationId xmlns:p14="http://schemas.microsoft.com/office/powerpoint/2010/main" val="20746841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Σύλληψη και ανάκριση/ κατάθεση παιδιού – άρθρο 24, 26, 27</a:t>
            </a:r>
            <a:endParaRPr lang="en-US" sz="2400" b="1" dirty="0">
              <a:solidFill>
                <a:srgbClr val="FFC000"/>
              </a:solidFill>
            </a:endParaRPr>
          </a:p>
          <a:p>
            <a:pPr>
              <a:lnSpc>
                <a:spcPct val="100000"/>
              </a:lnSpc>
            </a:pPr>
            <a:endParaRPr lang="en-US" dirty="0">
              <a:effectLst/>
            </a:endParaRPr>
          </a:p>
          <a:p>
            <a:pPr algn="just">
              <a:lnSpc>
                <a:spcPct val="100000"/>
              </a:lnSpc>
            </a:pPr>
            <a:r>
              <a:rPr lang="el-GR" dirty="0">
                <a:effectLst/>
              </a:rPr>
              <a:t>Σε περίπτωση σύλληψης παιδιού, υπόπτου για τη διάπραξη οποιουδήποτε αδικήματος, ο επί καθήκοντι </a:t>
            </a:r>
            <a:r>
              <a:rPr lang="el-GR" dirty="0" smtClean="0">
                <a:effectLst/>
              </a:rPr>
              <a:t>αστυνομικός </a:t>
            </a:r>
            <a:r>
              <a:rPr lang="el-GR" dirty="0">
                <a:effectLst/>
              </a:rPr>
              <a:t>ενημερώνει πάραυτα </a:t>
            </a:r>
            <a:r>
              <a:rPr lang="el-GR" dirty="0" smtClean="0">
                <a:effectLst/>
              </a:rPr>
              <a:t>Επιμελητή, </a:t>
            </a:r>
            <a:r>
              <a:rPr lang="el-GR" dirty="0">
                <a:effectLst/>
              </a:rPr>
              <a:t>όπως μεταβεί στον </a:t>
            </a:r>
            <a:r>
              <a:rPr lang="el-GR" dirty="0" smtClean="0">
                <a:effectLst/>
              </a:rPr>
              <a:t>Αστυνομικό Σταθμό </a:t>
            </a:r>
            <a:r>
              <a:rPr lang="el-GR" dirty="0">
                <a:effectLst/>
              </a:rPr>
              <a:t>για να χειριστεί την υπόθεση, και εν τω μεταξύ</a:t>
            </a:r>
            <a:r>
              <a:rPr lang="en-US" dirty="0">
                <a:effectLst/>
              </a:rPr>
              <a:t>:</a:t>
            </a:r>
          </a:p>
          <a:p>
            <a:pPr marL="457200" lvl="1" indent="0" algn="just">
              <a:lnSpc>
                <a:spcPct val="100000"/>
              </a:lnSpc>
              <a:buNone/>
            </a:pPr>
            <a:r>
              <a:rPr lang="el-GR" sz="2000" dirty="0">
                <a:effectLst/>
              </a:rPr>
              <a:t>(α) </a:t>
            </a:r>
            <a:r>
              <a:rPr lang="en-US" sz="2000" dirty="0">
                <a:effectLst/>
              </a:rPr>
              <a:t>	</a:t>
            </a:r>
            <a:r>
              <a:rPr lang="el-GR" sz="2000" dirty="0">
                <a:effectLst/>
              </a:rPr>
              <a:t>διασφαλίζει ότι το παιδί δεν έρχεται σε επαφή με οποιουσδήποτε ενήλικες βρίσκονται στο </a:t>
            </a:r>
            <a:r>
              <a:rPr lang="el-GR" sz="2000" dirty="0" smtClean="0">
                <a:effectLst/>
              </a:rPr>
              <a:t>Σταθμό </a:t>
            </a:r>
            <a:r>
              <a:rPr lang="en-US" sz="2000" dirty="0">
                <a:effectLst/>
              </a:rPr>
              <a:t/>
            </a:r>
            <a:br>
              <a:rPr lang="en-US" sz="2000" dirty="0">
                <a:effectLst/>
              </a:rPr>
            </a:br>
            <a:r>
              <a:rPr lang="en-US" sz="2000" dirty="0">
                <a:effectLst/>
              </a:rPr>
              <a:t>	</a:t>
            </a:r>
            <a:r>
              <a:rPr lang="el-GR" sz="2000" dirty="0">
                <a:effectLst/>
              </a:rPr>
              <a:t>υπό σύλληψη για </a:t>
            </a:r>
            <a:r>
              <a:rPr lang="el-GR" sz="2000" dirty="0" smtClean="0">
                <a:effectLst/>
              </a:rPr>
              <a:t>διάπραξη </a:t>
            </a:r>
            <a:r>
              <a:rPr lang="el-GR" sz="2000" dirty="0">
                <a:effectLst/>
              </a:rPr>
              <a:t>αδικημάτων</a:t>
            </a:r>
            <a:endParaRPr lang="en-US" sz="2000" dirty="0">
              <a:effectLst/>
            </a:endParaRPr>
          </a:p>
          <a:p>
            <a:pPr marL="457200" lvl="1" indent="0" algn="just">
              <a:lnSpc>
                <a:spcPct val="100000"/>
              </a:lnSpc>
              <a:buNone/>
            </a:pPr>
            <a:r>
              <a:rPr lang="el-GR" sz="2000" dirty="0">
                <a:effectLst/>
              </a:rPr>
              <a:t>(β)</a:t>
            </a:r>
            <a:r>
              <a:rPr lang="en-US" sz="2000" dirty="0">
                <a:effectLst/>
              </a:rPr>
              <a:t>	</a:t>
            </a:r>
            <a:r>
              <a:rPr lang="el-GR" sz="2000" dirty="0">
                <a:effectLst/>
              </a:rPr>
              <a:t>διασφαλίζει ότι το παιδί δεν κρατείται σε κελί, αλλά σε άλλο χώρο του Σταθμού</a:t>
            </a:r>
          </a:p>
          <a:p>
            <a:pPr marL="457200" lvl="1" indent="0" algn="just">
              <a:lnSpc>
                <a:spcPct val="100000"/>
              </a:lnSpc>
              <a:buNone/>
            </a:pPr>
            <a:r>
              <a:rPr lang="el-GR" sz="2000" dirty="0">
                <a:effectLst/>
              </a:rPr>
              <a:t>(γ)</a:t>
            </a:r>
            <a:r>
              <a:rPr lang="en-US" sz="2000" dirty="0">
                <a:effectLst/>
              </a:rPr>
              <a:t>	</a:t>
            </a:r>
            <a:r>
              <a:rPr lang="el-GR" sz="2000" dirty="0">
                <a:effectLst/>
              </a:rPr>
              <a:t>ενημερώνει αμέσως τους ασκούντες τη γονική μέριμνα του παιδιού  ή τον εκπρόσωπό του, </a:t>
            </a:r>
            <a:r>
              <a:rPr lang="el-GR" sz="2000" dirty="0" smtClean="0">
                <a:effectLst/>
              </a:rPr>
              <a:t>ότι </a:t>
            </a:r>
          </a:p>
          <a:p>
            <a:pPr marL="1254125" lvl="1" indent="-350838" algn="just">
              <a:lnSpc>
                <a:spcPct val="100000"/>
              </a:lnSpc>
            </a:pPr>
            <a:r>
              <a:rPr lang="el-GR" sz="2000" dirty="0" smtClean="0">
                <a:effectLst/>
              </a:rPr>
              <a:t>ότι το παιδί </a:t>
            </a:r>
            <a:r>
              <a:rPr lang="el-GR" sz="2000" dirty="0">
                <a:effectLst/>
              </a:rPr>
              <a:t>βρίσκεται υπό σύλληψη ή/και κράτηση, </a:t>
            </a:r>
            <a:r>
              <a:rPr lang="el-GR" sz="2000" dirty="0" smtClean="0">
                <a:effectLst/>
              </a:rPr>
              <a:t> </a:t>
            </a:r>
          </a:p>
          <a:p>
            <a:pPr marL="1254125" lvl="1" indent="-350838" algn="just">
              <a:lnSpc>
                <a:spcPct val="100000"/>
              </a:lnSpc>
            </a:pPr>
            <a:r>
              <a:rPr lang="el-GR" sz="2000" dirty="0" smtClean="0">
                <a:effectLst/>
              </a:rPr>
              <a:t>για τους λόγους για </a:t>
            </a:r>
            <a:r>
              <a:rPr lang="el-GR" sz="2000" dirty="0">
                <a:effectLst/>
              </a:rPr>
              <a:t>τους οποίους βρίσκεται </a:t>
            </a:r>
            <a:r>
              <a:rPr lang="el-GR" sz="2000" dirty="0" smtClean="0">
                <a:effectLst/>
              </a:rPr>
              <a:t>υπό σύλληψη </a:t>
            </a:r>
            <a:r>
              <a:rPr lang="el-GR" sz="2000" dirty="0">
                <a:effectLst/>
              </a:rPr>
              <a:t>ή/και </a:t>
            </a:r>
            <a:r>
              <a:rPr lang="el-GR" sz="2000" dirty="0" smtClean="0">
                <a:effectLst/>
              </a:rPr>
              <a:t>κράτηση, </a:t>
            </a:r>
          </a:p>
          <a:p>
            <a:pPr marL="1254125" lvl="1" indent="-350838" algn="just">
              <a:lnSpc>
                <a:spcPct val="100000"/>
              </a:lnSpc>
            </a:pPr>
            <a:r>
              <a:rPr lang="el-GR" sz="2000" dirty="0" smtClean="0">
                <a:effectLst/>
              </a:rPr>
              <a:t>για </a:t>
            </a:r>
            <a:r>
              <a:rPr lang="el-GR" sz="2000" dirty="0">
                <a:effectLst/>
              </a:rPr>
              <a:t>τα δικαιώματα του </a:t>
            </a:r>
            <a:r>
              <a:rPr lang="el-GR" sz="2000" dirty="0" smtClean="0">
                <a:effectLst/>
              </a:rPr>
              <a:t>παιδιού και </a:t>
            </a:r>
          </a:p>
          <a:p>
            <a:pPr marL="1254125" lvl="1" indent="-350838" algn="just">
              <a:lnSpc>
                <a:spcPct val="100000"/>
              </a:lnSpc>
            </a:pPr>
            <a:r>
              <a:rPr lang="el-GR" sz="2000" dirty="0" smtClean="0">
                <a:effectLst/>
              </a:rPr>
              <a:t>τους </a:t>
            </a:r>
            <a:r>
              <a:rPr lang="el-GR" sz="2000" dirty="0">
                <a:effectLst/>
              </a:rPr>
              <a:t>ζητά </a:t>
            </a:r>
            <a:r>
              <a:rPr lang="el-GR" sz="2000" dirty="0" smtClean="0">
                <a:effectLst/>
              </a:rPr>
              <a:t>να παρουσιαστούν στον </a:t>
            </a:r>
            <a:r>
              <a:rPr lang="el-GR" sz="2000" dirty="0">
                <a:effectLst/>
              </a:rPr>
              <a:t>Αστυνομικό </a:t>
            </a:r>
            <a:r>
              <a:rPr lang="el-GR" sz="2000" dirty="0" smtClean="0">
                <a:effectLst/>
              </a:rPr>
              <a:t>Σταθμό</a:t>
            </a:r>
            <a:endParaRPr lang="en-US" sz="2000" dirty="0">
              <a:effectLst/>
            </a:endParaRPr>
          </a:p>
        </p:txBody>
      </p:sp>
    </p:spTree>
    <p:extLst>
      <p:ext uri="{BB962C8B-B14F-4D97-AF65-F5344CB8AC3E}">
        <p14:creationId xmlns:p14="http://schemas.microsoft.com/office/powerpoint/2010/main" val="1476315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Σύλληψη και ανάκριση/ κατάθεση παιδιού – άρθρο 24, 26, 27</a:t>
            </a:r>
            <a:endParaRPr lang="en-US" sz="2400" b="1" dirty="0">
              <a:solidFill>
                <a:srgbClr val="FFC000"/>
              </a:solidFill>
            </a:endParaRPr>
          </a:p>
          <a:p>
            <a:pPr marL="457200" lvl="1" indent="0" algn="just">
              <a:lnSpc>
                <a:spcPct val="100000"/>
              </a:lnSpc>
              <a:buNone/>
            </a:pPr>
            <a:endParaRPr lang="el-GR" dirty="0" smtClean="0">
              <a:effectLst/>
            </a:endParaRPr>
          </a:p>
          <a:p>
            <a:pPr marL="898525" lvl="1" indent="-441325" algn="just">
              <a:lnSpc>
                <a:spcPct val="100000"/>
              </a:lnSpc>
              <a:buNone/>
            </a:pPr>
            <a:r>
              <a:rPr lang="el-GR" sz="2000" dirty="0" smtClean="0">
                <a:effectLst/>
              </a:rPr>
              <a:t>(δ) </a:t>
            </a:r>
            <a:r>
              <a:rPr lang="en-US" sz="2000" dirty="0" smtClean="0">
                <a:effectLst/>
              </a:rPr>
              <a:t>	</a:t>
            </a:r>
            <a:r>
              <a:rPr lang="el-GR" sz="2000" dirty="0" smtClean="0">
                <a:effectLst/>
              </a:rPr>
              <a:t>ενημερώνει πάραυτα το Γραφείο Ευημερίας αναφορικά με τη σύλληψη και κράτηση του παιδιού,</a:t>
            </a:r>
            <a:r>
              <a:rPr lang="en-US" sz="2000" dirty="0" smtClean="0">
                <a:effectLst/>
              </a:rPr>
              <a:t> </a:t>
            </a:r>
            <a:r>
              <a:rPr lang="el-GR" sz="2000" dirty="0" smtClean="0">
                <a:effectLst/>
              </a:rPr>
              <a:t>και ζητά όπως λειτουργός του παρουσιαστεί χωρίς καθυστέρηση στον Αστυνομικό Σταθμό</a:t>
            </a:r>
            <a:endParaRPr lang="en-US" sz="2000" dirty="0" smtClean="0">
              <a:effectLst/>
            </a:endParaRPr>
          </a:p>
          <a:p>
            <a:pPr marL="898525" lvl="1" indent="-441325" algn="just">
              <a:lnSpc>
                <a:spcPct val="100000"/>
              </a:lnSpc>
              <a:buNone/>
              <a:tabLst>
                <a:tab pos="898525" algn="l"/>
              </a:tabLst>
            </a:pPr>
            <a:r>
              <a:rPr lang="el-GR" sz="2000" dirty="0" smtClean="0">
                <a:effectLst/>
              </a:rPr>
              <a:t>(ε)</a:t>
            </a:r>
            <a:r>
              <a:rPr lang="en-US" sz="2000" dirty="0" smtClean="0">
                <a:effectLst/>
              </a:rPr>
              <a:t>	</a:t>
            </a:r>
            <a:r>
              <a:rPr lang="el-GR" sz="2000" dirty="0" smtClean="0">
                <a:effectLst/>
              </a:rPr>
              <a:t>διασφαλίζει ότι το παιδί λαμβάνει τη συνδρομή δικηγόρου, χωρίς αδικαιολόγητη καθυστέρηση, μόλις το παιδί ενημερωθεί ότι αυτό είναι ύποπτο ή κατηγορούμενο.</a:t>
            </a:r>
          </a:p>
          <a:p>
            <a:pPr algn="just">
              <a:lnSpc>
                <a:spcPct val="100000"/>
              </a:lnSpc>
            </a:pPr>
            <a:r>
              <a:rPr lang="el-GR" dirty="0" smtClean="0">
                <a:effectLst/>
              </a:rPr>
              <a:t>Κάθε </a:t>
            </a:r>
            <a:r>
              <a:rPr lang="el-GR" dirty="0">
                <a:effectLst/>
              </a:rPr>
              <a:t>παιδί υπό σύλληψη έχει δικαίωμα χωρίς αδικαιολόγητη καθυστέρηση σε ιατρική εξέταση για αξιολόγηση της γενικής πνευματικής και σωματικής κατάστασης του. Η ιατρική εξέταση διενεργείται από ιατρό ή άλλο εξειδικευμένο επαγγελματία, είτε κατόπιν πρωτοβουλίας του επί καθήκοντι αστυνομικού, είτε κατόπιν σχετικής αίτησης από</a:t>
            </a:r>
            <a:r>
              <a:rPr lang="en-US" dirty="0">
                <a:effectLst/>
              </a:rPr>
              <a:t>:</a:t>
            </a:r>
            <a:endParaRPr lang="el-GR" dirty="0">
              <a:effectLst/>
            </a:endParaRPr>
          </a:p>
          <a:p>
            <a:pPr marL="457200" lvl="1" indent="0" algn="just">
              <a:lnSpc>
                <a:spcPct val="100000"/>
              </a:lnSpc>
              <a:buNone/>
            </a:pPr>
            <a:r>
              <a:rPr lang="el-GR" sz="2000" dirty="0">
                <a:effectLst/>
              </a:rPr>
              <a:t>(α)</a:t>
            </a:r>
            <a:r>
              <a:rPr lang="en-US" sz="2000" dirty="0">
                <a:effectLst/>
              </a:rPr>
              <a:t>	</a:t>
            </a:r>
            <a:r>
              <a:rPr lang="el-GR" sz="2000" dirty="0">
                <a:effectLst/>
              </a:rPr>
              <a:t>το παιδί</a:t>
            </a:r>
          </a:p>
          <a:p>
            <a:pPr marL="457200" lvl="1" indent="0" algn="just">
              <a:lnSpc>
                <a:spcPct val="100000"/>
              </a:lnSpc>
              <a:buNone/>
            </a:pPr>
            <a:r>
              <a:rPr lang="el-GR" sz="2000" dirty="0">
                <a:effectLst/>
              </a:rPr>
              <a:t>(β)</a:t>
            </a:r>
            <a:r>
              <a:rPr lang="en-US" sz="2000" dirty="0">
                <a:effectLst/>
              </a:rPr>
              <a:t>	</a:t>
            </a:r>
            <a:r>
              <a:rPr lang="el-GR" sz="2000" dirty="0">
                <a:effectLst/>
              </a:rPr>
              <a:t>τους ασκούντες της γονική μέριμνα ή τον εκπρόσωπο του παιδιού, ανάλογα </a:t>
            </a:r>
            <a:r>
              <a:rPr lang="en-US" sz="2000" dirty="0">
                <a:effectLst/>
              </a:rPr>
              <a:t/>
            </a:r>
            <a:br>
              <a:rPr lang="en-US" sz="2000" dirty="0">
                <a:effectLst/>
              </a:rPr>
            </a:br>
            <a:r>
              <a:rPr lang="en-US" sz="2000" dirty="0">
                <a:effectLst/>
              </a:rPr>
              <a:t>	</a:t>
            </a:r>
            <a:r>
              <a:rPr lang="el-GR" sz="2000" dirty="0">
                <a:effectLst/>
              </a:rPr>
              <a:t>με την περίπτωση</a:t>
            </a:r>
          </a:p>
          <a:p>
            <a:pPr marL="457200" lvl="1" indent="0" algn="just">
              <a:lnSpc>
                <a:spcPct val="100000"/>
              </a:lnSpc>
              <a:buNone/>
            </a:pPr>
            <a:r>
              <a:rPr lang="el-GR" sz="2000" dirty="0">
                <a:effectLst/>
              </a:rPr>
              <a:t>(γ)</a:t>
            </a:r>
            <a:r>
              <a:rPr lang="en-US" sz="2000" dirty="0">
                <a:effectLst/>
              </a:rPr>
              <a:t>	</a:t>
            </a:r>
            <a:r>
              <a:rPr lang="el-GR" sz="2000" dirty="0">
                <a:effectLst/>
              </a:rPr>
              <a:t>το δικηγόρο του παιδιού</a:t>
            </a:r>
          </a:p>
        </p:txBody>
      </p:sp>
    </p:spTree>
    <p:extLst>
      <p:ext uri="{BB962C8B-B14F-4D97-AF65-F5344CB8AC3E}">
        <p14:creationId xmlns:p14="http://schemas.microsoft.com/office/powerpoint/2010/main" val="9250148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Σύλληψη και ανάκριση/ κατάθεση παιδιού – άρθρο 24, 26, 27</a:t>
            </a:r>
            <a:endParaRPr lang="en-US" sz="2400" b="1" dirty="0">
              <a:solidFill>
                <a:srgbClr val="FFC000"/>
              </a:solidFill>
            </a:endParaRPr>
          </a:p>
          <a:p>
            <a:pPr>
              <a:lnSpc>
                <a:spcPct val="100000"/>
              </a:lnSpc>
            </a:pPr>
            <a:endParaRPr lang="en-US" dirty="0">
              <a:effectLst/>
            </a:endParaRPr>
          </a:p>
          <a:p>
            <a:pPr algn="just">
              <a:lnSpc>
                <a:spcPct val="100000"/>
              </a:lnSpc>
            </a:pPr>
            <a:r>
              <a:rPr lang="el-GR" dirty="0">
                <a:effectLst/>
              </a:rPr>
              <a:t>Ο επί καθήκοντι αστυνομικός και ο Επιμελητής ενημερώνουν το παιδί,  χωρίς οποιαδήποτε καθυστέρηση, αναφορικά με</a:t>
            </a:r>
            <a:r>
              <a:rPr lang="en-US" dirty="0">
                <a:effectLst/>
              </a:rPr>
              <a:t>: </a:t>
            </a:r>
          </a:p>
          <a:p>
            <a:pPr lvl="1" algn="just">
              <a:lnSpc>
                <a:spcPct val="100000"/>
              </a:lnSpc>
              <a:buFont typeface="Wingdings" panose="05000000000000000000" pitchFamily="2" charset="2"/>
              <a:buChar char="ü"/>
            </a:pPr>
            <a:r>
              <a:rPr lang="el-GR" sz="2000" dirty="0">
                <a:effectLst/>
              </a:rPr>
              <a:t>Τα δικαιώματά του.</a:t>
            </a:r>
          </a:p>
          <a:p>
            <a:pPr lvl="1" algn="just">
              <a:lnSpc>
                <a:spcPct val="100000"/>
              </a:lnSpc>
              <a:buFont typeface="Wingdings" panose="05000000000000000000" pitchFamily="2" charset="2"/>
              <a:buChar char="ü"/>
            </a:pPr>
            <a:r>
              <a:rPr lang="el-GR" sz="2000" dirty="0">
                <a:effectLst/>
              </a:rPr>
              <a:t>τους λόγους της σύλληψής και για το αδίκημα για τη διάπραξη του οποίου θεωρείται ύποπτο·</a:t>
            </a:r>
          </a:p>
          <a:p>
            <a:pPr lvl="1" algn="just">
              <a:lnSpc>
                <a:spcPct val="100000"/>
              </a:lnSpc>
              <a:buFont typeface="Wingdings" panose="05000000000000000000" pitchFamily="2" charset="2"/>
              <a:buChar char="ü"/>
            </a:pPr>
            <a:r>
              <a:rPr lang="el-GR" sz="2000" dirty="0">
                <a:effectLst/>
              </a:rPr>
              <a:t>το δικαίωμα του να συμβουλευθεί δικηγόρο της επιλογής του ιδίου ή των γονέων ή των κηδεμόνων του∙</a:t>
            </a:r>
          </a:p>
          <a:p>
            <a:pPr lvl="1" algn="just">
              <a:lnSpc>
                <a:spcPct val="100000"/>
              </a:lnSpc>
              <a:buFont typeface="Wingdings" panose="05000000000000000000" pitchFamily="2" charset="2"/>
              <a:buChar char="ü"/>
            </a:pPr>
            <a:r>
              <a:rPr lang="el-GR" sz="2000" dirty="0">
                <a:effectLst/>
              </a:rPr>
              <a:t>το γεγονός ότι έχουν ενημερωθεί οι ασκούντες της γονική μέριμνα του παιδιού  ή ο εκπρόσωπός του, όπου αυτό εφαρμόζεται,  για το γεγονός της σύλληψης και κράτησής του∙</a:t>
            </a:r>
          </a:p>
          <a:p>
            <a:pPr lvl="1" algn="just">
              <a:lnSpc>
                <a:spcPct val="100000"/>
              </a:lnSpc>
              <a:buFont typeface="Wingdings" panose="05000000000000000000" pitchFamily="2" charset="2"/>
              <a:buChar char="ü"/>
            </a:pPr>
            <a:r>
              <a:rPr lang="el-GR" sz="2000" dirty="0">
                <a:effectLst/>
              </a:rPr>
              <a:t>το γεγονός ότι έχουν  ενημερωθεί οι Υπηρεσίες Κοινωνικής Ευημερίας  αναφορικά με τη σύλληψή του. </a:t>
            </a:r>
          </a:p>
        </p:txBody>
      </p:sp>
    </p:spTree>
    <p:extLst>
      <p:ext uri="{BB962C8B-B14F-4D97-AF65-F5344CB8AC3E}">
        <p14:creationId xmlns:p14="http://schemas.microsoft.com/office/powerpoint/2010/main" val="6560108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Σύλληψη και ανάκριση/ κατάθεση παιδιού – άρθρο 24, 26, 27</a:t>
            </a:r>
            <a:endParaRPr lang="en-US" sz="2400" b="1" dirty="0">
              <a:solidFill>
                <a:srgbClr val="FFC000"/>
              </a:solidFill>
            </a:endParaRPr>
          </a:p>
          <a:p>
            <a:pPr algn="just">
              <a:lnSpc>
                <a:spcPct val="100000"/>
              </a:lnSpc>
            </a:pPr>
            <a:r>
              <a:rPr lang="el-GR" dirty="0" smtClean="0">
                <a:effectLst/>
              </a:rPr>
              <a:t>Ο </a:t>
            </a:r>
            <a:r>
              <a:rPr lang="el-GR" dirty="0">
                <a:effectLst/>
              </a:rPr>
              <a:t>επί καθήκοντι υπεύθυνος του Αστυνομικού Σταθμού στον οποίο προσάγεται παιδί το οποίο έχει συλληφθεί και κρατείται ως ύποπτο για τη διάπραξη αδικήματος,  διασφαλίζει ότι το αργότερο εντός είκοσι τεσσάρων ωρών από το χρόνο που το παιδί τέθηκε υπό κράτηση, διεξάγονται ανακρίσεις ή/και λαμβάνεται κατάθεση από το </a:t>
            </a:r>
            <a:r>
              <a:rPr lang="el-GR" dirty="0" smtClean="0">
                <a:effectLst/>
              </a:rPr>
              <a:t>παιδί, στην παρουσία</a:t>
            </a:r>
          </a:p>
          <a:p>
            <a:pPr lvl="1" algn="just">
              <a:lnSpc>
                <a:spcPct val="100000"/>
              </a:lnSpc>
            </a:pPr>
            <a:r>
              <a:rPr lang="el-GR" sz="2000" dirty="0" smtClean="0"/>
              <a:t>γονέα ή κηδεμόνα του</a:t>
            </a:r>
          </a:p>
          <a:p>
            <a:pPr lvl="1" algn="just">
              <a:lnSpc>
                <a:spcPct val="100000"/>
              </a:lnSpc>
            </a:pPr>
            <a:r>
              <a:rPr lang="el-GR" sz="2000" dirty="0" smtClean="0"/>
              <a:t>του δικηγόρου του</a:t>
            </a:r>
          </a:p>
          <a:p>
            <a:pPr lvl="1" algn="just">
              <a:lnSpc>
                <a:spcPct val="100000"/>
              </a:lnSpc>
            </a:pPr>
            <a:r>
              <a:rPr lang="el-GR" sz="2000" dirty="0" smtClean="0">
                <a:effectLst/>
              </a:rPr>
              <a:t>του επιμελητή</a:t>
            </a:r>
          </a:p>
          <a:p>
            <a:pPr lvl="1" algn="just">
              <a:lnSpc>
                <a:spcPct val="100000"/>
              </a:lnSpc>
            </a:pPr>
            <a:r>
              <a:rPr lang="el-GR" sz="2000" dirty="0" smtClean="0"/>
              <a:t>λειτουργού ευημερίας</a:t>
            </a:r>
          </a:p>
          <a:p>
            <a:pPr lvl="1" algn="just">
              <a:lnSpc>
                <a:spcPct val="100000"/>
              </a:lnSpc>
            </a:pPr>
            <a:r>
              <a:rPr lang="el-GR" sz="2000" dirty="0" smtClean="0"/>
              <a:t>σε περίπτωση που κρίνεται απαραίτητο, ο επιμελητής δύναται να παραπέμπει άμεσα το παιδί σε ψυχολόγο. </a:t>
            </a:r>
            <a:endParaRPr lang="el-GR" sz="2000" dirty="0" smtClean="0">
              <a:effectLst/>
            </a:endParaRPr>
          </a:p>
          <a:p>
            <a:pPr algn="just">
              <a:lnSpc>
                <a:spcPct val="100000"/>
              </a:lnSpc>
            </a:pPr>
            <a:r>
              <a:rPr lang="el-GR" dirty="0" smtClean="0"/>
              <a:t>Η παρουσία Επιμελητή, διασφαλίζει ότι η όλη διαδικασία γίνεται με σεβασμό στα δικαιώματα του παιδιού, λαμβάνοντας υπόψη την ηλικία, τον βαθμό ωριμότητας και ανάπτυξης του παιδιού. </a:t>
            </a:r>
            <a:endParaRPr lang="el-GR" dirty="0" smtClean="0">
              <a:effectLst/>
            </a:endParaRPr>
          </a:p>
          <a:p>
            <a:pPr algn="just">
              <a:lnSpc>
                <a:spcPct val="100000"/>
              </a:lnSpc>
            </a:pPr>
            <a:r>
              <a:rPr lang="el-GR" dirty="0" smtClean="0">
                <a:effectLst/>
              </a:rPr>
              <a:t>Η </a:t>
            </a:r>
            <a:r>
              <a:rPr lang="el-GR" dirty="0">
                <a:effectLst/>
              </a:rPr>
              <a:t>ανάκριση παιδιού καταγράφεται με οπτικοακουστικά μέσα, εκτός εάν αυτό δεν είναι σύμφωνο με την αρχή της αναλογικότητα. </a:t>
            </a:r>
          </a:p>
        </p:txBody>
      </p:sp>
    </p:spTree>
    <p:extLst>
      <p:ext uri="{BB962C8B-B14F-4D97-AF65-F5344CB8AC3E}">
        <p14:creationId xmlns:p14="http://schemas.microsoft.com/office/powerpoint/2010/main" val="25201489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431536"/>
          </a:xfrm>
        </p:spPr>
        <p:txBody>
          <a:bodyPr>
            <a:noAutofit/>
          </a:bodyPr>
          <a:lstStyle/>
          <a:p>
            <a:pPr marL="0" lvl="0" indent="0">
              <a:lnSpc>
                <a:spcPct val="100000"/>
              </a:lnSpc>
              <a:buNone/>
            </a:pPr>
            <a:r>
              <a:rPr lang="el-GR" sz="2400" b="1" dirty="0">
                <a:solidFill>
                  <a:srgbClr val="FFC000"/>
                </a:solidFill>
              </a:rPr>
              <a:t>Προφυλάκιση παιδιού - άρθρο 84</a:t>
            </a:r>
            <a:endParaRPr lang="en-US" sz="2400" b="1" dirty="0">
              <a:solidFill>
                <a:srgbClr val="FFC000"/>
              </a:solidFill>
            </a:endParaRPr>
          </a:p>
          <a:p>
            <a:pPr>
              <a:lnSpc>
                <a:spcPct val="100000"/>
              </a:lnSpc>
            </a:pPr>
            <a:endParaRPr lang="en-US" dirty="0">
              <a:effectLst/>
            </a:endParaRPr>
          </a:p>
          <a:p>
            <a:pPr algn="just">
              <a:lnSpc>
                <a:spcPct val="100000"/>
              </a:lnSpc>
            </a:pPr>
            <a:r>
              <a:rPr lang="el-GR" dirty="0">
                <a:effectLst/>
              </a:rPr>
              <a:t>Η προφυλάκιση παιδιού απαγορεύεται. </a:t>
            </a:r>
            <a:endParaRPr lang="en-US" dirty="0">
              <a:effectLst/>
            </a:endParaRPr>
          </a:p>
          <a:p>
            <a:pPr algn="just">
              <a:lnSpc>
                <a:spcPct val="100000"/>
              </a:lnSpc>
            </a:pPr>
            <a:r>
              <a:rPr lang="el-GR" dirty="0">
                <a:effectLst/>
              </a:rPr>
              <a:t>Σε περίπτωση που το Δικαστήριο κρίνει ότι είναι απαραίτητος ο περιορισμός της προσωπικής ελευθερίας παιδιού σε σύγκρουση με το νόμο, δύναται να διατάσσει τον περιορισμό παιδιού σε χώρο περιορισμού παιδιών ως έσχατο μέτρο</a:t>
            </a:r>
            <a:r>
              <a:rPr lang="el-GR" dirty="0" smtClean="0">
                <a:effectLst/>
              </a:rPr>
              <a:t>.</a:t>
            </a:r>
          </a:p>
          <a:p>
            <a:pPr algn="just">
              <a:lnSpc>
                <a:spcPct val="100000"/>
              </a:lnSpc>
              <a:buNone/>
            </a:pPr>
            <a:r>
              <a:rPr lang="el-GR" dirty="0" smtClean="0">
                <a:effectLst/>
              </a:rPr>
              <a:t> </a:t>
            </a:r>
            <a:endParaRPr lang="en-US" dirty="0">
              <a:effectLst/>
            </a:endParaRPr>
          </a:p>
          <a:p>
            <a:pPr algn="just">
              <a:lnSpc>
                <a:spcPct val="100000"/>
              </a:lnSpc>
            </a:pPr>
            <a:r>
              <a:rPr lang="el-GR" dirty="0">
                <a:effectLst/>
              </a:rPr>
              <a:t>Ο περιορισμός του παιδιού έχει τη μικρότερη δυνατή διάρκεια και δεν δύναται να ξεπερνά τις οκτώ ημέρες, οι οποίες μπορούν να ανανεώνονται με απόφαση του Δικαστηρίου για περαιτέρω περιόδους των οκτώ ημερών και για μέγιστη περίοδο του ενός μηνός, ανάλογα  με την βαρύτητα του αδικήματος.</a:t>
            </a:r>
          </a:p>
        </p:txBody>
      </p:sp>
    </p:spTree>
    <p:extLst>
      <p:ext uri="{BB962C8B-B14F-4D97-AF65-F5344CB8AC3E}">
        <p14:creationId xmlns:p14="http://schemas.microsoft.com/office/powerpoint/2010/main" val="10260739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973" y="773942"/>
            <a:ext cx="10680797" cy="5431536"/>
          </a:xfrm>
        </p:spPr>
        <p:txBody>
          <a:bodyPr>
            <a:noAutofit/>
          </a:bodyPr>
          <a:lstStyle/>
          <a:p>
            <a:pPr marL="0" lvl="0" indent="0">
              <a:lnSpc>
                <a:spcPct val="100000"/>
              </a:lnSpc>
              <a:buNone/>
            </a:pPr>
            <a:r>
              <a:rPr lang="el-GR" sz="2400" b="1" dirty="0">
                <a:solidFill>
                  <a:srgbClr val="FFC000"/>
                </a:solidFill>
              </a:rPr>
              <a:t>Κράτηση παιδιού – άρθρο 129, 133</a:t>
            </a:r>
            <a:endParaRPr lang="en-US" sz="2400" b="1" dirty="0">
              <a:solidFill>
                <a:srgbClr val="FFC000"/>
              </a:solidFill>
            </a:endParaRPr>
          </a:p>
          <a:p>
            <a:pPr>
              <a:lnSpc>
                <a:spcPct val="100000"/>
              </a:lnSpc>
            </a:pPr>
            <a:endParaRPr lang="en-US" dirty="0">
              <a:effectLst/>
            </a:endParaRPr>
          </a:p>
          <a:p>
            <a:pPr algn="just">
              <a:lnSpc>
                <a:spcPct val="100000"/>
              </a:lnSpc>
            </a:pPr>
            <a:r>
              <a:rPr lang="el-GR" dirty="0" smtClean="0">
                <a:effectLst/>
              </a:rPr>
              <a:t>Η κράτηση παιδιού επιβάλλεται μόνο ως έσχατο μέτρο και μόνο σε περίπτωση που τα εναλλακτικά μέτρα που προβλέπονται στο παρόν νομοσχέδιο έχουν δοκιμαστεί και έχουν αποτύχει.</a:t>
            </a:r>
          </a:p>
          <a:p>
            <a:pPr algn="just">
              <a:lnSpc>
                <a:spcPct val="100000"/>
              </a:lnSpc>
              <a:buNone/>
            </a:pPr>
            <a:endParaRPr lang="el-GR" dirty="0" smtClean="0">
              <a:effectLst/>
            </a:endParaRPr>
          </a:p>
          <a:p>
            <a:pPr algn="just">
              <a:lnSpc>
                <a:spcPct val="100000"/>
              </a:lnSpc>
            </a:pPr>
            <a:r>
              <a:rPr lang="el-GR" dirty="0" smtClean="0">
                <a:effectLst/>
              </a:rPr>
              <a:t>Καμία </a:t>
            </a:r>
            <a:r>
              <a:rPr lang="el-GR" dirty="0">
                <a:effectLst/>
              </a:rPr>
              <a:t>ποινή κράτησης δεν επιβάλλεται σε παιδί για αδίκημα το οποίο διέπραξε,  η οποία να είναι  μεγαλύτερη από το ένα δεύτερο της </a:t>
            </a:r>
            <a:r>
              <a:rPr lang="el-GR" dirty="0" smtClean="0">
                <a:effectLst/>
              </a:rPr>
              <a:t>προβλεπομένης ποινής </a:t>
            </a:r>
            <a:r>
              <a:rPr lang="el-GR" dirty="0">
                <a:effectLst/>
              </a:rPr>
              <a:t>φυλάκισης </a:t>
            </a:r>
            <a:r>
              <a:rPr lang="el-GR" dirty="0" smtClean="0">
                <a:effectLst/>
              </a:rPr>
              <a:t>δηλαδή της ποινής που  προβλέπεται στο νόμο που καθορίζει το αδίκημα και </a:t>
            </a:r>
            <a:r>
              <a:rPr lang="el-GR" dirty="0">
                <a:effectLst/>
              </a:rPr>
              <a:t>στην περίπτωση που το αδίκημα επισύρει ποινή ισόβιας φυλάκισης, </a:t>
            </a:r>
            <a:r>
              <a:rPr lang="el-GR" dirty="0" smtClean="0">
                <a:effectLst/>
              </a:rPr>
              <a:t>τότε η μέγιστή επιβαλλόμενη ποινή δεν υπερβαίνει τα  </a:t>
            </a:r>
            <a:r>
              <a:rPr lang="el-GR" dirty="0">
                <a:effectLst/>
              </a:rPr>
              <a:t>δέκα χρόνια.</a:t>
            </a:r>
          </a:p>
        </p:txBody>
      </p:sp>
    </p:spTree>
    <p:extLst>
      <p:ext uri="{BB962C8B-B14F-4D97-AF65-F5344CB8AC3E}">
        <p14:creationId xmlns:p14="http://schemas.microsoft.com/office/powerpoint/2010/main" val="15493805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3392" y="1"/>
            <a:ext cx="9975272" cy="976744"/>
          </a:xfrm>
        </p:spPr>
        <p:txBody>
          <a:bodyPr/>
          <a:lstStyle/>
          <a:p>
            <a:r>
              <a:rPr lang="el-GR" dirty="0" smtClean="0">
                <a:solidFill>
                  <a:srgbClr val="FFC000"/>
                </a:solidFill>
              </a:rPr>
              <a:t>Στοχοι</a:t>
            </a:r>
            <a:endParaRPr lang="el-GR" dirty="0">
              <a:solidFill>
                <a:srgbClr val="FFC000"/>
              </a:solidFill>
            </a:endParaRPr>
          </a:p>
        </p:txBody>
      </p:sp>
      <p:sp>
        <p:nvSpPr>
          <p:cNvPr id="3" name="Content Placeholder 2"/>
          <p:cNvSpPr>
            <a:spLocks noGrp="1"/>
          </p:cNvSpPr>
          <p:nvPr>
            <p:ph idx="1"/>
          </p:nvPr>
        </p:nvSpPr>
        <p:spPr>
          <a:xfrm>
            <a:off x="789710" y="904009"/>
            <a:ext cx="10962408" cy="5953991"/>
          </a:xfrm>
        </p:spPr>
        <p:txBody>
          <a:bodyPr>
            <a:normAutofit fontScale="92500" lnSpcReduction="10000"/>
          </a:bodyPr>
          <a:lstStyle/>
          <a:p>
            <a:r>
              <a:rPr lang="el-GR" dirty="0">
                <a:effectLst/>
              </a:rPr>
              <a:t> Η αναθεώρηση του τρόπου </a:t>
            </a:r>
            <a:r>
              <a:rPr lang="el-GR" dirty="0" smtClean="0">
                <a:effectLst/>
              </a:rPr>
              <a:t>χειρισμού </a:t>
            </a:r>
            <a:r>
              <a:rPr lang="el-GR" dirty="0">
                <a:effectLst/>
              </a:rPr>
              <a:t>των παιδιών στο σύστημα ποινικής δικαιοσύνης και η υιοθέτηση σύγχρονων μεθόδων πρόληψης και πάταξης της νεανικής παραβατικότητας αποτελούν επιτακτική ανάγκη.</a:t>
            </a:r>
          </a:p>
          <a:p>
            <a:r>
              <a:rPr lang="el-GR" dirty="0">
                <a:effectLst/>
              </a:rPr>
              <a:t>  Η υιοθέτηση και η εφαρμογή των προνοιών του νομοσχεδίου θα συμβάλουν σημαντικά στην εγκαθίδρυση ενός πιο φιλικού συστήματος δικαιοσύνης προς τα παιδιά και κατά συνέπεια στη μείωση της νεανικής παραβατικότητας.</a:t>
            </a:r>
          </a:p>
          <a:p>
            <a:r>
              <a:rPr lang="el-GR" dirty="0" smtClean="0">
                <a:effectLst/>
              </a:rPr>
              <a:t>Να </a:t>
            </a:r>
            <a:r>
              <a:rPr lang="el-GR" dirty="0">
                <a:effectLst/>
              </a:rPr>
              <a:t>διαμορφωθεί ένα σύστημα ποινικής δικαιοσύνης ειδικά σχεδιασμένο για τις ανάγκες των παιδιών, όπου θα λαμβάνεται πρωτίστως υπόψη το συμφέρον του παιδιού.</a:t>
            </a:r>
          </a:p>
          <a:p>
            <a:r>
              <a:rPr lang="el-GR" dirty="0" smtClean="0">
                <a:effectLst/>
              </a:rPr>
              <a:t>Κανένα </a:t>
            </a:r>
            <a:r>
              <a:rPr lang="el-GR" dirty="0">
                <a:effectLst/>
              </a:rPr>
              <a:t>παιδί να μην οδηγείται σε φυλακή.</a:t>
            </a:r>
          </a:p>
          <a:p>
            <a:r>
              <a:rPr lang="el-GR" dirty="0" smtClean="0">
                <a:effectLst/>
              </a:rPr>
              <a:t>Ο </a:t>
            </a:r>
            <a:r>
              <a:rPr lang="el-GR" dirty="0">
                <a:effectLst/>
              </a:rPr>
              <a:t>αριθμός των παιδιών που οδηγούνται ενώπιον Δικαστηρίου να περιοριστεί στο ελάχιστο </a:t>
            </a:r>
            <a:r>
              <a:rPr lang="el-GR" dirty="0" smtClean="0">
                <a:effectLst/>
              </a:rPr>
              <a:t>δυνατόν.</a:t>
            </a:r>
            <a:endParaRPr lang="el-GR" dirty="0">
              <a:effectLst/>
            </a:endParaRPr>
          </a:p>
          <a:p>
            <a:r>
              <a:rPr lang="el-GR" dirty="0" smtClean="0">
                <a:effectLst/>
              </a:rPr>
              <a:t>Η </a:t>
            </a:r>
            <a:r>
              <a:rPr lang="el-GR" dirty="0">
                <a:effectLst/>
              </a:rPr>
              <a:t>κράτηση παιδιού σε ειδικά διαμορφωμένους χώρους περιορισμού να αποτελεί το έσχατο </a:t>
            </a:r>
            <a:r>
              <a:rPr lang="el-GR" dirty="0" smtClean="0">
                <a:effectLst/>
              </a:rPr>
              <a:t>μέτρο.</a:t>
            </a:r>
            <a:endParaRPr lang="el-GR" dirty="0">
              <a:effectLst/>
            </a:endParaRPr>
          </a:p>
          <a:p>
            <a:r>
              <a:rPr lang="el-GR" dirty="0" smtClean="0">
                <a:effectLst/>
              </a:rPr>
              <a:t>Οι </a:t>
            </a:r>
            <a:r>
              <a:rPr lang="el-GR" dirty="0">
                <a:effectLst/>
              </a:rPr>
              <a:t>νεαροί παραβάτες να συμμετέχουν σε προγράμματα πρόληψης της παραβατικότητας, εκπαίδευσης, εργασίας </a:t>
            </a:r>
            <a:r>
              <a:rPr lang="el-GR" dirty="0" smtClean="0">
                <a:effectLst/>
              </a:rPr>
              <a:t>κ.ά.</a:t>
            </a:r>
            <a:endParaRPr lang="el-GR" dirty="0">
              <a:effectLst/>
            </a:endParaRPr>
          </a:p>
          <a:p>
            <a:r>
              <a:rPr lang="el-GR" dirty="0" smtClean="0">
                <a:effectLst/>
              </a:rPr>
              <a:t>Το </a:t>
            </a:r>
            <a:r>
              <a:rPr lang="el-GR" dirty="0">
                <a:effectLst/>
              </a:rPr>
              <a:t>παιδί σε σύγκρουση με το νόμο να αποδεχθεί την ευθύνη του ως προς το αδίκημα που διέπραξε και να αντιληφθεί τις συνέπειες του αδικήματος.</a:t>
            </a:r>
          </a:p>
          <a:p>
            <a:r>
              <a:rPr lang="el-GR" dirty="0">
                <a:effectLst/>
              </a:rPr>
              <a:t>Απώτερος στόχος η πρόληψη και η πάταξη της νεανικής παραβατικότητας.</a:t>
            </a:r>
          </a:p>
          <a:p>
            <a:endParaRPr lang="el-GR" dirty="0"/>
          </a:p>
        </p:txBody>
      </p:sp>
    </p:spTree>
    <p:extLst>
      <p:ext uri="{BB962C8B-B14F-4D97-AF65-F5344CB8AC3E}">
        <p14:creationId xmlns:p14="http://schemas.microsoft.com/office/powerpoint/2010/main" val="1842012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093208"/>
          </a:xfrm>
        </p:spPr>
        <p:txBody>
          <a:bodyPr>
            <a:noAutofit/>
          </a:bodyPr>
          <a:lstStyle/>
          <a:p>
            <a:pPr marL="0" indent="0">
              <a:buNone/>
            </a:pPr>
            <a:r>
              <a:rPr lang="el-GR" b="1" dirty="0">
                <a:solidFill>
                  <a:srgbClr val="FFC000"/>
                </a:solidFill>
              </a:rPr>
              <a:t>Βασικές Αρχές του </a:t>
            </a:r>
            <a:r>
              <a:rPr lang="el-GR" b="1" dirty="0" smtClean="0">
                <a:solidFill>
                  <a:srgbClr val="FFC000"/>
                </a:solidFill>
              </a:rPr>
              <a:t>νομοσχεδίου</a:t>
            </a:r>
            <a:endParaRPr lang="el-GR" b="1" dirty="0">
              <a:solidFill>
                <a:srgbClr val="FFC000"/>
              </a:solidFill>
            </a:endParaRPr>
          </a:p>
          <a:p>
            <a:pPr marL="400050" indent="-400050" algn="just">
              <a:buFont typeface="+mj-lt"/>
              <a:buAutoNum type="romanUcPeriod"/>
            </a:pPr>
            <a:r>
              <a:rPr lang="el-GR" dirty="0">
                <a:effectLst/>
              </a:rPr>
              <a:t>Λαμβάνεται υπόψη πρωτίστως το συμφέρον του παιδιού κατά τη λήψη οποιασδήποτε απόφασης το επηρεάζει άμεσα ή έμμεσα</a:t>
            </a:r>
            <a:r>
              <a:rPr lang="el-GR" dirty="0" smtClean="0">
                <a:effectLst/>
              </a:rPr>
              <a:t>.</a:t>
            </a:r>
          </a:p>
          <a:p>
            <a:pPr marL="400050" indent="-400050" algn="just">
              <a:buFont typeface="+mj-lt"/>
              <a:buAutoNum type="romanUcPeriod"/>
            </a:pPr>
            <a:r>
              <a:rPr lang="el-GR" dirty="0" smtClean="0">
                <a:effectLst/>
              </a:rPr>
              <a:t>Κάθε αρχή έχει υποχρέωση να </a:t>
            </a:r>
            <a:r>
              <a:rPr lang="el-GR" dirty="0">
                <a:effectLst/>
              </a:rPr>
              <a:t>προστατεύει την ιδιωτική και οικογενειακή ζωή του </a:t>
            </a:r>
            <a:r>
              <a:rPr lang="el-GR" dirty="0" smtClean="0">
                <a:effectLst/>
              </a:rPr>
              <a:t>παιδιού, περιλαμβανομένης και της ταυτότητας του. </a:t>
            </a:r>
            <a:endParaRPr lang="el-GR" dirty="0">
              <a:effectLst/>
            </a:endParaRPr>
          </a:p>
          <a:p>
            <a:pPr marL="400050" indent="-400050" algn="just">
              <a:buFont typeface="+mj-lt"/>
              <a:buAutoNum type="romanUcPeriod"/>
            </a:pPr>
            <a:r>
              <a:rPr lang="el-GR" dirty="0">
                <a:effectLst/>
              </a:rPr>
              <a:t>Το παιδί συμμετέχει στη λήψη αποφάσεων που το αφορούν</a:t>
            </a:r>
            <a:r>
              <a:rPr lang="el-GR" dirty="0" smtClean="0">
                <a:effectLst/>
              </a:rPr>
              <a:t>.</a:t>
            </a:r>
            <a:endParaRPr lang="en-GB" dirty="0" smtClean="0">
              <a:effectLst/>
            </a:endParaRPr>
          </a:p>
          <a:p>
            <a:pPr marL="400050" indent="-400050" algn="just">
              <a:buFont typeface="+mj-lt"/>
              <a:buAutoNum type="romanUcPeriod"/>
            </a:pPr>
            <a:r>
              <a:rPr lang="el-GR" dirty="0" smtClean="0">
                <a:effectLst/>
              </a:rPr>
              <a:t>Υιοθετείται ως βασική αρχή η παιδοκεντρική μεταχείριση του παιδιού, ως παραβάτη του νόμου. </a:t>
            </a:r>
          </a:p>
          <a:p>
            <a:pPr marL="400050" indent="-400050" algn="just">
              <a:buFont typeface="+mj-lt"/>
              <a:buAutoNum type="romanUcPeriod"/>
            </a:pPr>
            <a:r>
              <a:rPr lang="el-GR" dirty="0" smtClean="0">
                <a:effectLst/>
              </a:rPr>
              <a:t>Εφαρμόζονται προγράμματα αποδικαστικοποίησης του παιδιού </a:t>
            </a:r>
            <a:endParaRPr lang="el-GR" dirty="0">
              <a:effectLst/>
            </a:endParaRPr>
          </a:p>
          <a:p>
            <a:pPr marL="400050" indent="-400050">
              <a:buFont typeface="+mj-lt"/>
              <a:buAutoNum type="romanUcPeriod"/>
            </a:pPr>
            <a:r>
              <a:rPr lang="el-GR" dirty="0">
                <a:effectLst/>
              </a:rPr>
              <a:t>Η ποινική δίωξη παιδιού συνιστά έσχατο </a:t>
            </a:r>
            <a:r>
              <a:rPr lang="el-GR" dirty="0" smtClean="0">
                <a:effectLst/>
              </a:rPr>
              <a:t>μέτρο και επιβάλλεται μόνο εφόσον οποιαδήποτε άλλα μέτρα έχουν δοκιμαστεί και αποτύχει.</a:t>
            </a:r>
            <a:endParaRPr lang="el-GR" dirty="0">
              <a:effectLst/>
            </a:endParaRPr>
          </a:p>
          <a:p>
            <a:pPr marL="400050" indent="-400050">
              <a:buFont typeface="+mj-lt"/>
              <a:buAutoNum type="romanUcPeriod"/>
            </a:pPr>
            <a:r>
              <a:rPr lang="el-GR" dirty="0">
                <a:effectLst/>
              </a:rPr>
              <a:t>Η φυλάκιση παιδιού απαγορεύεται, ενώ η κράτηση του αποτελεί το έσχατο μέτρο.</a:t>
            </a:r>
          </a:p>
        </p:txBody>
      </p:sp>
    </p:spTree>
    <p:extLst>
      <p:ext uri="{BB962C8B-B14F-4D97-AF65-F5344CB8AC3E}">
        <p14:creationId xmlns:p14="http://schemas.microsoft.com/office/powerpoint/2010/main" val="30374751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100" y="426027"/>
            <a:ext cx="10713027" cy="6431973"/>
          </a:xfrm>
        </p:spPr>
        <p:txBody>
          <a:bodyPr>
            <a:normAutofit/>
          </a:bodyPr>
          <a:lstStyle/>
          <a:p>
            <a:pPr algn="just"/>
            <a:r>
              <a:rPr lang="el-GR" dirty="0"/>
              <a:t>Η νεανική παραβατικότητα είναι ένα πολύπλευρο πρόβλημα και η πάταξη του δεν μπορεί να επιτευχθεί μόνο με την προώθηση νομοθετικών μέτρων, όσο πρωτοποριακά και αν είναι αυτά, αλλά χρειάζεται η συνεργασία όλων των εμπλεκομένων φορέων, κυβερνητικών και μη. </a:t>
            </a:r>
            <a:endParaRPr lang="el-GR" dirty="0" smtClean="0"/>
          </a:p>
          <a:p>
            <a:pPr algn="just"/>
            <a:r>
              <a:rPr lang="el-GR" dirty="0" smtClean="0"/>
              <a:t>Η ετοιμασία μιας τόσο πολύπλοκης και πολυδιάστατης σε διαδικασίες και </a:t>
            </a:r>
            <a:r>
              <a:rPr lang="el-GR" smtClean="0"/>
              <a:t>προγράμματα προσέγγισης </a:t>
            </a:r>
            <a:r>
              <a:rPr lang="el-GR" dirty="0" smtClean="0"/>
              <a:t>συνιστά απόδειξη της πολιτικής βούλησης </a:t>
            </a:r>
            <a:r>
              <a:rPr lang="el-GR" dirty="0"/>
              <a:t>και </a:t>
            </a:r>
            <a:r>
              <a:rPr lang="el-GR" dirty="0" smtClean="0"/>
              <a:t>στήριξης που </a:t>
            </a:r>
            <a:r>
              <a:rPr lang="el-GR" dirty="0"/>
              <a:t>υπάρχει με στόχο μια ολιστική προσέγγιση για πρόληψη της παραβατικότητας. </a:t>
            </a:r>
          </a:p>
          <a:p>
            <a:pPr algn="just"/>
            <a:r>
              <a:rPr lang="el-GR" dirty="0" smtClean="0"/>
              <a:t>Αναγνωρίζοντας </a:t>
            </a:r>
            <a:r>
              <a:rPr lang="el-GR" dirty="0"/>
              <a:t>το </a:t>
            </a:r>
            <a:r>
              <a:rPr lang="el-GR" dirty="0" smtClean="0"/>
              <a:t>κενό που υπάρχει όσον αφορά το νομικό πλαίσιο και </a:t>
            </a:r>
            <a:r>
              <a:rPr lang="el-GR" dirty="0"/>
              <a:t>τις συνέπειες που δημιουργεί στους νέους και στην κοινωνία μας γενικότερα</a:t>
            </a:r>
            <a:r>
              <a:rPr lang="el-GR" dirty="0" smtClean="0"/>
              <a:t>, η Κυβέρνηση προωθεί, σήμερα, ένα νομοσχέδιο </a:t>
            </a:r>
            <a:r>
              <a:rPr lang="el-GR" dirty="0"/>
              <a:t>για την εγκαθίδρυση ενός </a:t>
            </a:r>
            <a:r>
              <a:rPr lang="el-GR" dirty="0" smtClean="0"/>
              <a:t>παιδοκεντρικού συστήματος </a:t>
            </a:r>
            <a:r>
              <a:rPr lang="el-GR" dirty="0"/>
              <a:t>ποινικής </a:t>
            </a:r>
            <a:r>
              <a:rPr lang="el-GR" dirty="0" smtClean="0"/>
              <a:t>δικαιοσύνης, στη βάση των σύγχρονων αντιλήψεων και απαιτήσεων.</a:t>
            </a:r>
          </a:p>
          <a:p>
            <a:pPr marL="0" indent="0" algn="ctr">
              <a:buNone/>
            </a:pPr>
            <a:r>
              <a:rPr lang="el-GR" dirty="0" smtClean="0"/>
              <a:t>----------------------------------------------------------</a:t>
            </a:r>
          </a:p>
          <a:p>
            <a:pPr marL="0" indent="0" algn="ctr">
              <a:buNone/>
            </a:pPr>
            <a:r>
              <a:rPr lang="el-GR" dirty="0"/>
              <a:t>Ευελπιστώ στη συνεργασία όλων σας για προώθηση τόσο του παρόντος νομοσχεδίου, όσο και για την εφαρμογή των προνοιών του, όταν αυτό ψηφιστεί και τεθεί σε ισχύ. </a:t>
            </a:r>
          </a:p>
          <a:p>
            <a:pPr marL="0" indent="0" algn="ctr">
              <a:buNone/>
            </a:pPr>
            <a:endParaRPr lang="el-GR" dirty="0"/>
          </a:p>
          <a:p>
            <a:pPr marL="0" indent="0" algn="ctr">
              <a:buNone/>
            </a:pPr>
            <a:endParaRPr lang="el-GR" dirty="0" smtClean="0"/>
          </a:p>
          <a:p>
            <a:endParaRPr lang="el-GR" dirty="0"/>
          </a:p>
        </p:txBody>
      </p:sp>
    </p:spTree>
    <p:extLst>
      <p:ext uri="{BB962C8B-B14F-4D97-AF65-F5344CB8AC3E}">
        <p14:creationId xmlns:p14="http://schemas.microsoft.com/office/powerpoint/2010/main" val="2294593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l-GR" sz="3200" dirty="0" smtClean="0"/>
              <a:t>Το νομοσχέδιο είναι αναρτημένο από σήμερα στην ιστοσελίδα του Υπουργείου Δικαιοσύνης και Δημοσίας Τάξεως, όπου θα μπορείτε να υποβάλετε οποιεσδήποτε παρατηρήσεις, απόψεις και εισηγήσεις μέχρι τις 15 Ιουνίου</a:t>
            </a:r>
            <a:r>
              <a:rPr lang="en-US" sz="3200" dirty="0" smtClean="0"/>
              <a:t>:</a:t>
            </a:r>
          </a:p>
          <a:p>
            <a:pPr marL="0" indent="0" algn="ctr">
              <a:buNone/>
            </a:pPr>
            <a:r>
              <a:rPr lang="en-US" sz="3200" dirty="0" smtClean="0"/>
              <a:t> </a:t>
            </a:r>
            <a:r>
              <a:rPr lang="en-US" sz="3200" dirty="0" smtClean="0">
                <a:hlinkClick r:id="rId2"/>
              </a:rPr>
              <a:t>www.mjpo.gov.cy</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093208"/>
          </a:xfrm>
        </p:spPr>
        <p:txBody>
          <a:bodyPr>
            <a:noAutofit/>
          </a:bodyPr>
          <a:lstStyle/>
          <a:p>
            <a:pPr marL="0" indent="0">
              <a:buNone/>
            </a:pPr>
            <a:r>
              <a:rPr lang="el-GR" sz="2400" b="1" dirty="0">
                <a:solidFill>
                  <a:srgbClr val="FFC000"/>
                </a:solidFill>
              </a:rPr>
              <a:t>Νέοι θεσμοί και διαδικασίες</a:t>
            </a:r>
          </a:p>
          <a:p>
            <a:pPr lvl="0">
              <a:lnSpc>
                <a:spcPct val="100000"/>
              </a:lnSpc>
              <a:buFont typeface="Wingdings" panose="05000000000000000000" pitchFamily="2" charset="2"/>
              <a:buChar char="ü"/>
            </a:pPr>
            <a:r>
              <a:rPr lang="el-GR" dirty="0">
                <a:effectLst/>
              </a:rPr>
              <a:t>Οικογενειακό Συμβούλιο Ευημερίας Παιδιού</a:t>
            </a:r>
          </a:p>
          <a:p>
            <a:pPr lvl="0">
              <a:lnSpc>
                <a:spcPct val="100000"/>
              </a:lnSpc>
              <a:buFont typeface="Wingdings" panose="05000000000000000000" pitchFamily="2" charset="2"/>
              <a:buChar char="ü"/>
            </a:pPr>
            <a:r>
              <a:rPr lang="el-GR" dirty="0" smtClean="0">
                <a:effectLst/>
              </a:rPr>
              <a:t>Επιμελητής</a:t>
            </a:r>
            <a:endParaRPr lang="el-GR" dirty="0">
              <a:effectLst/>
            </a:endParaRPr>
          </a:p>
          <a:p>
            <a:pPr lvl="0">
              <a:lnSpc>
                <a:spcPct val="100000"/>
              </a:lnSpc>
              <a:buFont typeface="Wingdings" panose="05000000000000000000" pitchFamily="2" charset="2"/>
              <a:buChar char="ü"/>
            </a:pPr>
            <a:r>
              <a:rPr lang="el-GR" dirty="0">
                <a:effectLst/>
              </a:rPr>
              <a:t>Κηδεμονικός Λειτουργός</a:t>
            </a:r>
          </a:p>
          <a:p>
            <a:pPr lvl="0">
              <a:lnSpc>
                <a:spcPct val="100000"/>
              </a:lnSpc>
              <a:buFont typeface="Wingdings" panose="05000000000000000000" pitchFamily="2" charset="2"/>
              <a:buChar char="ü"/>
            </a:pPr>
            <a:r>
              <a:rPr lang="el-GR" dirty="0">
                <a:effectLst/>
              </a:rPr>
              <a:t>Συμβούλιο Παιδιού</a:t>
            </a:r>
          </a:p>
          <a:p>
            <a:pPr lvl="0">
              <a:lnSpc>
                <a:spcPct val="100000"/>
              </a:lnSpc>
              <a:buFont typeface="Wingdings" panose="05000000000000000000" pitchFamily="2" charset="2"/>
              <a:buChar char="ü"/>
            </a:pPr>
            <a:r>
              <a:rPr lang="el-GR" dirty="0">
                <a:effectLst/>
              </a:rPr>
              <a:t>Επιτροπή Παρακολούθησης της Αποτελεσματικότητας του Προγράμματος Αποδικαστικοποίησης</a:t>
            </a:r>
          </a:p>
          <a:p>
            <a:pPr lvl="0">
              <a:lnSpc>
                <a:spcPct val="100000"/>
              </a:lnSpc>
              <a:buFont typeface="Wingdings" panose="05000000000000000000" pitchFamily="2" charset="2"/>
              <a:buChar char="ü"/>
            </a:pPr>
            <a:r>
              <a:rPr lang="el-GR" dirty="0">
                <a:effectLst/>
              </a:rPr>
              <a:t>Δικαστήριο Ανηλίκων</a:t>
            </a:r>
          </a:p>
          <a:p>
            <a:pPr lvl="0">
              <a:lnSpc>
                <a:spcPct val="100000"/>
              </a:lnSpc>
              <a:buFont typeface="Wingdings" panose="05000000000000000000" pitchFamily="2" charset="2"/>
              <a:buChar char="ü"/>
            </a:pPr>
            <a:r>
              <a:rPr lang="el-GR" dirty="0">
                <a:effectLst/>
              </a:rPr>
              <a:t>Επιτηρητές Δοκιμασίας</a:t>
            </a:r>
          </a:p>
          <a:p>
            <a:pPr lvl="0">
              <a:lnSpc>
                <a:spcPct val="100000"/>
              </a:lnSpc>
              <a:buFont typeface="Wingdings" panose="05000000000000000000" pitchFamily="2" charset="2"/>
              <a:buChar char="ü"/>
            </a:pPr>
            <a:r>
              <a:rPr lang="el-GR" dirty="0">
                <a:effectLst/>
              </a:rPr>
              <a:t>Κέντρα Ημέρας</a:t>
            </a:r>
          </a:p>
          <a:p>
            <a:pPr lvl="0">
              <a:lnSpc>
                <a:spcPct val="100000"/>
              </a:lnSpc>
              <a:buFont typeface="Wingdings" panose="05000000000000000000" pitchFamily="2" charset="2"/>
              <a:buChar char="ü"/>
            </a:pPr>
            <a:r>
              <a:rPr lang="el-GR" dirty="0">
                <a:effectLst/>
              </a:rPr>
              <a:t>Χώροι Κράτησης Παιδιών</a:t>
            </a:r>
          </a:p>
          <a:p>
            <a:pPr lvl="0">
              <a:lnSpc>
                <a:spcPct val="100000"/>
              </a:lnSpc>
              <a:buFont typeface="Wingdings" panose="05000000000000000000" pitchFamily="2" charset="2"/>
              <a:buChar char="ü"/>
            </a:pPr>
            <a:r>
              <a:rPr lang="el-GR" dirty="0">
                <a:effectLst/>
              </a:rPr>
              <a:t>Συμβούλιο Χώρων Κράτησης Παιδιών</a:t>
            </a:r>
          </a:p>
          <a:p>
            <a:pPr marL="0" indent="0">
              <a:buNone/>
            </a:pPr>
            <a:endParaRPr lang="el-GR" sz="2400" b="1" dirty="0">
              <a:solidFill>
                <a:srgbClr val="FFC000"/>
              </a:solidFill>
            </a:endParaRPr>
          </a:p>
        </p:txBody>
      </p:sp>
    </p:spTree>
    <p:extLst>
      <p:ext uri="{BB962C8B-B14F-4D97-AF65-F5344CB8AC3E}">
        <p14:creationId xmlns:p14="http://schemas.microsoft.com/office/powerpoint/2010/main" val="817083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1"/>
            <a:ext cx="10680797" cy="5818017"/>
          </a:xfrm>
        </p:spPr>
        <p:txBody>
          <a:bodyPr>
            <a:noAutofit/>
          </a:bodyPr>
          <a:lstStyle/>
          <a:p>
            <a:pPr marL="0" indent="0">
              <a:lnSpc>
                <a:spcPct val="100000"/>
              </a:lnSpc>
              <a:buNone/>
            </a:pPr>
            <a:r>
              <a:rPr lang="el-GR" sz="2400" b="1" dirty="0">
                <a:solidFill>
                  <a:srgbClr val="FFC000"/>
                </a:solidFill>
              </a:rPr>
              <a:t>Οικογενειακό Συμβούλιο Ευημερίας Παιδιού (άρθρο 17, 18, 20, 73)</a:t>
            </a:r>
          </a:p>
          <a:p>
            <a:pPr algn="just">
              <a:lnSpc>
                <a:spcPct val="100000"/>
              </a:lnSpc>
            </a:pPr>
            <a:r>
              <a:rPr lang="el-GR" dirty="0">
                <a:effectLst/>
              </a:rPr>
              <a:t>Σε περίπτωση διάπραξης αδικήματος από </a:t>
            </a:r>
            <a:r>
              <a:rPr lang="el-GR" dirty="0" smtClean="0">
                <a:effectLst/>
              </a:rPr>
              <a:t>παιδί</a:t>
            </a:r>
            <a:r>
              <a:rPr lang="en-US" dirty="0" smtClean="0">
                <a:effectLst/>
              </a:rPr>
              <a:t>, </a:t>
            </a:r>
            <a:r>
              <a:rPr lang="el-GR" dirty="0" smtClean="0">
                <a:effectLst/>
              </a:rPr>
              <a:t>αν </a:t>
            </a:r>
            <a:r>
              <a:rPr lang="el-GR" dirty="0">
                <a:effectLst/>
              </a:rPr>
              <a:t>οι Υπηρεσίες Κοινωνικής Ευημερίας κρίνουν ότι το παιδί χρειάζεται φροντίδα ή προστασία, την οποία φαίνεται απίθανο να λάβει από τους ασκούντες τη γονική μέριμνα, προχωρούν άμεσα στη σύγκληση οικογενειακού συμβουλίου </a:t>
            </a:r>
            <a:r>
              <a:rPr lang="el-GR" dirty="0" smtClean="0">
                <a:effectLst/>
              </a:rPr>
              <a:t>ευημερίας παιδιού για </a:t>
            </a:r>
            <a:r>
              <a:rPr lang="el-GR" dirty="0">
                <a:effectLst/>
              </a:rPr>
              <a:t>την αξιολόγηση της περίπτωσης του παιδιού και τη λήψη οποιωνδήποτε περαιτέρω μέτρων</a:t>
            </a:r>
            <a:r>
              <a:rPr lang="el-GR" dirty="0" smtClean="0">
                <a:effectLst/>
              </a:rPr>
              <a:t>.</a:t>
            </a:r>
          </a:p>
          <a:p>
            <a:pPr algn="just">
              <a:lnSpc>
                <a:spcPct val="100000"/>
              </a:lnSpc>
            </a:pPr>
            <a:r>
              <a:rPr lang="el-GR" dirty="0" smtClean="0">
                <a:effectLst/>
              </a:rPr>
              <a:t>Συντονίζεται </a:t>
            </a:r>
            <a:r>
              <a:rPr lang="el-GR" dirty="0">
                <a:effectLst/>
              </a:rPr>
              <a:t>από Λειτουργό Ευημερίας και σ΄ αυτό  συμμετέχουν: </a:t>
            </a:r>
          </a:p>
          <a:p>
            <a:pPr marL="457200" lvl="1" indent="0" algn="just">
              <a:lnSpc>
                <a:spcPct val="100000"/>
              </a:lnSpc>
              <a:buNone/>
            </a:pPr>
            <a:r>
              <a:rPr lang="el-GR" sz="2000" dirty="0">
                <a:effectLst/>
              </a:rPr>
              <a:t>(α) το παιδί για την περίπτωση του οποίου έχει συγκληθεί το συμβούλιο</a:t>
            </a:r>
          </a:p>
          <a:p>
            <a:pPr marL="457200" lvl="1" indent="0" algn="just">
              <a:lnSpc>
                <a:spcPct val="100000"/>
              </a:lnSpc>
              <a:buNone/>
            </a:pPr>
            <a:r>
              <a:rPr lang="el-GR" sz="2000" dirty="0">
                <a:effectLst/>
              </a:rPr>
              <a:t>(β) οι ασκούντες τη γονική μέριμνα  του </a:t>
            </a:r>
            <a:r>
              <a:rPr lang="el-GR" sz="2000" dirty="0" smtClean="0">
                <a:effectLst/>
              </a:rPr>
              <a:t>παιδιού ή διορισμένος εκπρόσωπος του παιδιού</a:t>
            </a:r>
            <a:endParaRPr lang="el-GR" sz="2000" dirty="0">
              <a:effectLst/>
            </a:endParaRPr>
          </a:p>
          <a:p>
            <a:pPr marL="457200" lvl="1" indent="0" algn="just">
              <a:lnSpc>
                <a:spcPct val="100000"/>
              </a:lnSpc>
              <a:buNone/>
            </a:pPr>
            <a:r>
              <a:rPr lang="el-GR" sz="2000" dirty="0">
                <a:effectLst/>
              </a:rPr>
              <a:t>(γ) </a:t>
            </a:r>
            <a:r>
              <a:rPr lang="el-GR" sz="2000" dirty="0" smtClean="0">
                <a:effectLst/>
              </a:rPr>
              <a:t>λειτουργοί </a:t>
            </a:r>
            <a:r>
              <a:rPr lang="el-GR" sz="2000" dirty="0">
                <a:effectLst/>
              </a:rPr>
              <a:t>των υπηρεσιών ψυχικής υγείας ή/και εκπαιδευτικού ψυχολόγου, συμβούλου ή άλλου μέλους  του προσωπικού της σχολικής μονάδας του παιδιού·</a:t>
            </a:r>
            <a:endParaRPr lang="en-GB" sz="2000" dirty="0">
              <a:effectLst/>
            </a:endParaRPr>
          </a:p>
          <a:p>
            <a:pPr marL="457200" lvl="1" indent="0" algn="just">
              <a:lnSpc>
                <a:spcPct val="100000"/>
              </a:lnSpc>
              <a:buNone/>
            </a:pPr>
            <a:r>
              <a:rPr lang="el-GR" sz="2000" dirty="0" smtClean="0">
                <a:effectLst/>
              </a:rPr>
              <a:t>(δ) οποιοσδήποτε </a:t>
            </a:r>
            <a:r>
              <a:rPr lang="el-GR" sz="2000" dirty="0">
                <a:effectLst/>
              </a:rPr>
              <a:t>άλλος επαγγελματίας, </a:t>
            </a:r>
            <a:r>
              <a:rPr lang="el-GR" sz="2000" dirty="0" smtClean="0">
                <a:effectLst/>
              </a:rPr>
              <a:t>με θετική </a:t>
            </a:r>
            <a:r>
              <a:rPr lang="el-GR" sz="2000" dirty="0">
                <a:effectLst/>
              </a:rPr>
              <a:t>συνεισφορά </a:t>
            </a:r>
            <a:r>
              <a:rPr lang="el-GR" sz="2000" dirty="0" smtClean="0">
                <a:effectLst/>
              </a:rPr>
              <a:t>στο συμβούλιο και </a:t>
            </a:r>
            <a:r>
              <a:rPr lang="el-GR" sz="2000" dirty="0">
                <a:effectLst/>
              </a:rPr>
              <a:t/>
            </a:r>
            <a:br>
              <a:rPr lang="el-GR" sz="2000" dirty="0">
                <a:effectLst/>
              </a:rPr>
            </a:br>
            <a:r>
              <a:rPr lang="el-GR" sz="2000" dirty="0" smtClean="0">
                <a:effectLst/>
              </a:rPr>
              <a:t>(ε) οι </a:t>
            </a:r>
            <a:r>
              <a:rPr lang="el-GR" sz="2000" dirty="0">
                <a:effectLst/>
              </a:rPr>
              <a:t>Υπηρεσίες Κοινωνικής Ευημερίας  </a:t>
            </a:r>
            <a:r>
              <a:rPr lang="el-GR" sz="2000" dirty="0" smtClean="0">
                <a:effectLst/>
              </a:rPr>
              <a:t>θα παρέχουν </a:t>
            </a:r>
            <a:r>
              <a:rPr lang="el-GR" sz="2000" dirty="0">
                <a:effectLst/>
              </a:rPr>
              <a:t>όλη τη διοικητική και άλλη απαραίτητη </a:t>
            </a:r>
            <a:r>
              <a:rPr lang="el-GR" sz="2000" dirty="0" smtClean="0">
                <a:effectLst/>
              </a:rPr>
              <a:t>υποστήριξη.</a:t>
            </a:r>
          </a:p>
        </p:txBody>
      </p:sp>
    </p:spTree>
    <p:extLst>
      <p:ext uri="{BB962C8B-B14F-4D97-AF65-F5344CB8AC3E}">
        <p14:creationId xmlns:p14="http://schemas.microsoft.com/office/powerpoint/2010/main" val="3529984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700" cap="none" dirty="0" smtClean="0">
                <a:solidFill>
                  <a:srgbClr val="FFC000"/>
                </a:solidFill>
                <a:effectLst>
                  <a:outerShdw blurRad="50800" dist="38100" dir="2700000" algn="tl" rotWithShape="0">
                    <a:srgbClr val="000000">
                      <a:alpha val="48000"/>
                    </a:srgbClr>
                  </a:outerShdw>
                </a:effectLst>
                <a:latin typeface="+mn-lt"/>
                <a:ea typeface="+mn-ea"/>
                <a:cs typeface="+mn-cs"/>
              </a:rPr>
              <a:t>Οικογενειακό Συμβούλιο Ευημερίας Παιδιού (άρθρο 17, 18, 20, 73)</a:t>
            </a:r>
            <a:r>
              <a:rPr lang="el-GR" sz="3600" dirty="0" smtClean="0">
                <a:solidFill>
                  <a:srgbClr val="FFC000"/>
                </a:solidFill>
              </a:rPr>
              <a:t/>
            </a:r>
            <a:br>
              <a:rPr lang="el-GR" sz="3600" dirty="0" smtClean="0">
                <a:solidFill>
                  <a:srgbClr val="FFC000"/>
                </a:solidFill>
              </a:rPr>
            </a:br>
            <a:endParaRPr lang="en-US" dirty="0"/>
          </a:p>
        </p:txBody>
      </p:sp>
      <p:sp>
        <p:nvSpPr>
          <p:cNvPr id="3" name="Content Placeholder 2"/>
          <p:cNvSpPr>
            <a:spLocks noGrp="1"/>
          </p:cNvSpPr>
          <p:nvPr>
            <p:ph idx="1"/>
          </p:nvPr>
        </p:nvSpPr>
        <p:spPr>
          <a:xfrm>
            <a:off x="913795" y="1469035"/>
            <a:ext cx="10353762" cy="5388965"/>
          </a:xfrm>
        </p:spPr>
        <p:txBody>
          <a:bodyPr>
            <a:noAutofit/>
          </a:bodyPr>
          <a:lstStyle/>
          <a:p>
            <a:pPr algn="just">
              <a:lnSpc>
                <a:spcPct val="100000"/>
              </a:lnSpc>
            </a:pPr>
            <a:r>
              <a:rPr lang="el-GR" dirty="0" smtClean="0">
                <a:effectLst/>
              </a:rPr>
              <a:t>Αρμοδιότητες Οικογενειακού Συμβουλίου Ευημερίας Παιδιού</a:t>
            </a:r>
            <a:r>
              <a:rPr lang="en-US" dirty="0" smtClean="0">
                <a:effectLst/>
              </a:rPr>
              <a:t>:</a:t>
            </a:r>
            <a:endParaRPr lang="el-GR" dirty="0" smtClean="0">
              <a:effectLst/>
            </a:endParaRPr>
          </a:p>
          <a:p>
            <a:pPr lvl="1" algn="just">
              <a:lnSpc>
                <a:spcPct val="100000"/>
              </a:lnSpc>
              <a:buFont typeface="Wingdings" pitchFamily="2" charset="2"/>
              <a:buChar char="Ø"/>
            </a:pPr>
            <a:r>
              <a:rPr lang="el-GR" sz="2000" dirty="0" smtClean="0">
                <a:effectLst/>
              </a:rPr>
              <a:t>Αξιολογεί κατά πόσο το παιδί χρειάζεται ειδική φροντίδα ή προστασία, την οποία είναι απίθανο να μπορεί να λάβει στο οικογενειακό και κοινωνικό του περιβάλλον.</a:t>
            </a:r>
          </a:p>
          <a:p>
            <a:pPr lvl="1" algn="just">
              <a:lnSpc>
                <a:spcPct val="100000"/>
              </a:lnSpc>
              <a:buFont typeface="Wingdings" pitchFamily="2" charset="2"/>
              <a:buChar char="Ø"/>
            </a:pPr>
            <a:r>
              <a:rPr lang="el-GR" sz="2000" dirty="0" smtClean="0">
                <a:effectLst/>
              </a:rPr>
              <a:t>Σε περίπτωση που αξιολογεί ότι το παιδί χρειάζεται τέτοια φροντίδα και προστασία, αποφασίζει τη λήψη των απαραίτητων μέτρων στήριξης του παιδιού ή/και της οικογένειας του ή/και της σχολικής του μονάδας.</a:t>
            </a:r>
          </a:p>
          <a:p>
            <a:pPr lvl="1" algn="just">
              <a:lnSpc>
                <a:spcPct val="100000"/>
              </a:lnSpc>
              <a:buFont typeface="Wingdings" pitchFamily="2" charset="2"/>
              <a:buChar char="Ø"/>
            </a:pPr>
            <a:r>
              <a:rPr lang="el-GR" sz="2000" dirty="0" smtClean="0">
                <a:effectLst/>
              </a:rPr>
              <a:t>Διαπιστώνει τους λόγους για τους οποίους το παιδί επέδειξε παραβατική συμπεριφορά.</a:t>
            </a:r>
          </a:p>
          <a:p>
            <a:pPr lvl="1" algn="just">
              <a:lnSpc>
                <a:spcPct val="100000"/>
              </a:lnSpc>
              <a:buFont typeface="Wingdings" pitchFamily="2" charset="2"/>
              <a:buChar char="Ø"/>
            </a:pPr>
            <a:r>
              <a:rPr lang="el-GR" sz="2000" dirty="0" smtClean="0">
                <a:effectLst/>
              </a:rPr>
              <a:t>Συζητά με ποιο τρόπο οι ασκούντες τη γονική μέριμνα ή οποιαδήποτε άλλα μέλη της οικογένειας ή άλλοι συγγενείς ή οποιοδήποτε άλλο πρόσωπο, μπορούν να βοηθήσουν ώστε να αποφευχθεί η μελλοντική ανάμειξη του παιδιού σε παραβατική συμπεριφορά.</a:t>
            </a:r>
          </a:p>
          <a:p>
            <a:pPr lvl="1" algn="just">
              <a:lnSpc>
                <a:spcPct val="100000"/>
              </a:lnSpc>
              <a:buFont typeface="Wingdings" pitchFamily="2" charset="2"/>
              <a:buChar char="Ø"/>
            </a:pPr>
            <a:r>
              <a:rPr lang="el-GR" sz="2000" dirty="0" smtClean="0">
                <a:effectLst/>
              </a:rPr>
              <a:t>Όπου είναι απαραίτητο, αξιολογεί τη συμπεριφορά του παιδιού από τη στιγμή της σύγκλησης του Συμβουλίου</a:t>
            </a:r>
          </a:p>
          <a:p>
            <a:pPr lvl="1" algn="just">
              <a:lnSpc>
                <a:spcPct val="100000"/>
              </a:lnSpc>
              <a:buFont typeface="Wingdings" pitchFamily="2" charset="2"/>
              <a:buChar char="Ø"/>
            </a:pPr>
            <a:r>
              <a:rPr lang="el-GR" sz="2000" dirty="0" smtClean="0">
                <a:effectLst/>
              </a:rPr>
              <a:t>Διαμεσολαβεί μεταξύ του παιδιού και του θύματος, όπου αυτό εφαρμόζεται.</a:t>
            </a:r>
          </a:p>
          <a:p>
            <a:pPr algn="just">
              <a:lnSpc>
                <a:spcPct val="100000"/>
              </a:lnSpc>
            </a:pPr>
            <a:endParaRPr lang="el-GR" dirty="0" smtClean="0">
              <a:effectLst/>
            </a:endParaRPr>
          </a:p>
          <a:p>
            <a:pPr algn="just">
              <a:lnSpc>
                <a:spcPct val="100000"/>
              </a:lnSpc>
            </a:pPr>
            <a:endParaRPr lang="el-GR" dirty="0" smtClean="0">
              <a:effectLst/>
            </a:endParaRPr>
          </a:p>
          <a:p>
            <a:pPr algn="just">
              <a:lnSpc>
                <a:spcPct val="100000"/>
              </a:lnSpc>
              <a:buNone/>
            </a:pPr>
            <a:endParaRPr lang="el-GR" dirty="0" smtClean="0">
              <a:effectLst/>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093208"/>
          </a:xfrm>
        </p:spPr>
        <p:txBody>
          <a:bodyPr>
            <a:noAutofit/>
          </a:bodyPr>
          <a:lstStyle/>
          <a:p>
            <a:pPr marL="0" lvl="0" indent="0">
              <a:lnSpc>
                <a:spcPct val="100000"/>
              </a:lnSpc>
              <a:buNone/>
            </a:pPr>
            <a:r>
              <a:rPr lang="el-GR" sz="2400" b="1" dirty="0">
                <a:solidFill>
                  <a:srgbClr val="FFC000"/>
                </a:solidFill>
              </a:rPr>
              <a:t>Επιμελητής (άρθρο 36, 37, 56)</a:t>
            </a:r>
          </a:p>
          <a:p>
            <a:pPr marL="0" lvl="0" indent="0" algn="just">
              <a:lnSpc>
                <a:spcPct val="100000"/>
              </a:lnSpc>
              <a:buNone/>
            </a:pPr>
            <a:r>
              <a:rPr lang="el-GR" dirty="0" smtClean="0">
                <a:effectLst/>
              </a:rPr>
              <a:t>Ο Επιμελητής διορίζεται ως διαχειριστής </a:t>
            </a:r>
            <a:r>
              <a:rPr lang="el-GR" dirty="0">
                <a:effectLst/>
              </a:rPr>
              <a:t>και </a:t>
            </a:r>
            <a:r>
              <a:rPr lang="el-GR" dirty="0" smtClean="0">
                <a:effectLst/>
              </a:rPr>
              <a:t>συντονιστής </a:t>
            </a:r>
            <a:r>
              <a:rPr lang="el-GR" dirty="0">
                <a:effectLst/>
              </a:rPr>
              <a:t>του προγράμματος </a:t>
            </a:r>
            <a:r>
              <a:rPr lang="el-GR" dirty="0" smtClean="0">
                <a:effectLst/>
              </a:rPr>
              <a:t>αποδικαστικοποίησης και για το σκοπό αυτό λαμβάνει </a:t>
            </a:r>
            <a:r>
              <a:rPr lang="el-GR" dirty="0">
                <a:effectLst/>
              </a:rPr>
              <a:t>ειδική και κατάλληλη εκπαίδευση σχετικά με το </a:t>
            </a:r>
            <a:r>
              <a:rPr lang="el-GR" dirty="0" smtClean="0">
                <a:effectLst/>
              </a:rPr>
              <a:t>πρόγραμμα</a:t>
            </a:r>
          </a:p>
          <a:p>
            <a:pPr algn="just">
              <a:lnSpc>
                <a:spcPct val="100000"/>
              </a:lnSpc>
            </a:pPr>
            <a:r>
              <a:rPr lang="el-GR" dirty="0" smtClean="0">
                <a:effectLst/>
              </a:rPr>
              <a:t>ενεργεί </a:t>
            </a:r>
            <a:r>
              <a:rPr lang="el-GR" dirty="0">
                <a:effectLst/>
              </a:rPr>
              <a:t>ως σύνδεσμος </a:t>
            </a:r>
            <a:r>
              <a:rPr lang="el-GR" dirty="0" smtClean="0">
                <a:effectLst/>
              </a:rPr>
              <a:t>με την Αστυνομία και </a:t>
            </a:r>
            <a:r>
              <a:rPr lang="el-GR" dirty="0">
                <a:effectLst/>
              </a:rPr>
              <a:t>με όλες τις άλλες δημόσιες αρχές </a:t>
            </a:r>
            <a:r>
              <a:rPr lang="el-GR" dirty="0" smtClean="0">
                <a:effectLst/>
              </a:rPr>
              <a:t>,</a:t>
            </a:r>
          </a:p>
          <a:p>
            <a:pPr algn="just">
              <a:lnSpc>
                <a:spcPct val="100000"/>
              </a:lnSpc>
            </a:pPr>
            <a:r>
              <a:rPr lang="el-GR" dirty="0" smtClean="0">
                <a:effectLst/>
              </a:rPr>
              <a:t>πραγματοποιεί συναντήσεις και συνεντεύξεις με το παιδί, τους ασκούντες τη γονική μέριμνα, τον δικηγόρο του παιδιού, τον αστυνομικό που χειρίστηκε το ανακριτικό έργο, λειτουργό του Γραφείου Ευημερίας, τη σχολική μονάδα, καθώς και  με το θύμα και ζητεί αξιολόγηση του παιδιού</a:t>
            </a:r>
          </a:p>
          <a:p>
            <a:pPr algn="just">
              <a:lnSpc>
                <a:spcPct val="100000"/>
              </a:lnSpc>
            </a:pPr>
            <a:r>
              <a:rPr lang="el-GR" dirty="0" smtClean="0">
                <a:effectLst/>
              </a:rPr>
              <a:t>υποβάλλει εκθέσεις και εισηγήσεις αναφορικά με την αποδοχή του παιδιού στο Πρόγραμμα Αποδικαστικοποίησης ή/και οποιαδήποτε άλλα μέτρα θα ήταν ορθό να ληφθούν.</a:t>
            </a:r>
          </a:p>
          <a:p>
            <a:pPr algn="just">
              <a:lnSpc>
                <a:spcPct val="100000"/>
              </a:lnSpc>
            </a:pPr>
            <a:r>
              <a:rPr lang="el-GR" dirty="0" smtClean="0">
                <a:effectLst/>
              </a:rPr>
              <a:t>συγκαλεί το Συμβούλιο Παιδιού μετά από απόφαση του Αστυνομικού Διευθυντή</a:t>
            </a:r>
          </a:p>
          <a:p>
            <a:pPr algn="just">
              <a:lnSpc>
                <a:spcPct val="100000"/>
              </a:lnSpc>
            </a:pPr>
            <a:r>
              <a:rPr lang="el-GR" dirty="0" smtClean="0">
                <a:effectLst/>
              </a:rPr>
              <a:t>είναι επιφορτισμένος </a:t>
            </a:r>
            <a:r>
              <a:rPr lang="el-GR" dirty="0">
                <a:effectLst/>
              </a:rPr>
              <a:t>με αρμοδιότητες ή υποχρεώσεις δυνάμει των διατάξεων του παρόντος Νομοσχεδίου ή/και </a:t>
            </a:r>
            <a:r>
              <a:rPr lang="el-GR" dirty="0" smtClean="0">
                <a:effectLst/>
              </a:rPr>
              <a:t>έναντι των προσώπων που ασκούν τη </a:t>
            </a:r>
            <a:r>
              <a:rPr lang="el-GR" dirty="0">
                <a:effectLst/>
              </a:rPr>
              <a:t>γονική μεριμνά του παιδιού </a:t>
            </a:r>
            <a:r>
              <a:rPr lang="el-GR" dirty="0" smtClean="0">
                <a:effectLst/>
              </a:rPr>
              <a:t>και</a:t>
            </a:r>
          </a:p>
          <a:p>
            <a:pPr algn="just">
              <a:lnSpc>
                <a:spcPct val="100000"/>
              </a:lnSpc>
            </a:pPr>
            <a:r>
              <a:rPr lang="el-GR" dirty="0" smtClean="0">
                <a:effectLst/>
              </a:rPr>
              <a:t>υπάγεται </a:t>
            </a:r>
            <a:r>
              <a:rPr lang="el-GR" dirty="0">
                <a:effectLst/>
              </a:rPr>
              <a:t>στο Υπουργείο Δικαιοσύνης και Δημόσιας Τάξης</a:t>
            </a:r>
            <a:endParaRPr lang="el-GR" sz="2400" b="1" dirty="0">
              <a:solidFill>
                <a:srgbClr val="FFC000"/>
              </a:solidFill>
            </a:endParaRPr>
          </a:p>
        </p:txBody>
      </p:sp>
    </p:spTree>
    <p:extLst>
      <p:ext uri="{BB962C8B-B14F-4D97-AF65-F5344CB8AC3E}">
        <p14:creationId xmlns:p14="http://schemas.microsoft.com/office/powerpoint/2010/main" val="3822656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093208"/>
          </a:xfrm>
        </p:spPr>
        <p:txBody>
          <a:bodyPr>
            <a:noAutofit/>
          </a:bodyPr>
          <a:lstStyle/>
          <a:p>
            <a:pPr marL="0" lvl="0" indent="0">
              <a:lnSpc>
                <a:spcPct val="100000"/>
              </a:lnSpc>
              <a:buNone/>
            </a:pPr>
            <a:r>
              <a:rPr lang="el-GR" sz="2400" b="1" dirty="0">
                <a:solidFill>
                  <a:srgbClr val="FFC000"/>
                </a:solidFill>
              </a:rPr>
              <a:t>Πρόγραμμα Αποδικαστικοποίησης (άρθρο 32, 33, 34, 35, 36, 37, 38)</a:t>
            </a:r>
          </a:p>
          <a:p>
            <a:pPr algn="just">
              <a:lnSpc>
                <a:spcPct val="100000"/>
              </a:lnSpc>
            </a:pPr>
            <a:r>
              <a:rPr lang="el-GR" dirty="0" smtClean="0"/>
              <a:t>Στόχος του Προγράμματος είναι να βοηθήσει το παιδί σε σύγκρουση με το νόμο </a:t>
            </a:r>
          </a:p>
          <a:p>
            <a:pPr lvl="1" algn="just">
              <a:lnSpc>
                <a:spcPct val="100000"/>
              </a:lnSpc>
            </a:pPr>
            <a:r>
              <a:rPr lang="el-GR" sz="2000" dirty="0" smtClean="0"/>
              <a:t>να αποδεχθεί την ευθύνη του ως προς το αδίκημα που διέπραξε και </a:t>
            </a:r>
          </a:p>
          <a:p>
            <a:pPr lvl="1" algn="just">
              <a:lnSpc>
                <a:spcPct val="100000"/>
              </a:lnSpc>
            </a:pPr>
            <a:r>
              <a:rPr lang="el-GR" sz="2000" dirty="0" smtClean="0"/>
              <a:t>να αντιληφθεί τις συνέπειες του αδικήματος, με απώτερο στόχο να μην διαπράξει στο μέλλον οποιοδήποτε άλλο ποινικό αδίκημα και να αποφευχθεί η προσαγωγή του ενώπιον Δικαστηρίου. </a:t>
            </a:r>
          </a:p>
          <a:p>
            <a:pPr algn="just">
              <a:lnSpc>
                <a:spcPct val="100000"/>
              </a:lnSpc>
            </a:pPr>
            <a:r>
              <a:rPr lang="el-GR" dirty="0" smtClean="0"/>
              <a:t>Η προσαγωγή παιδιού ενώπιον Δικαστηρίου αποτελεί το έσχατο μέτρο, το οποίο λαμβάνεται αφού η υπαγωγή του σε Πρόγραμμα Αποδικαστικοποίησης έχει δοκιμαστεί και έχει αποτύχει.</a:t>
            </a:r>
          </a:p>
          <a:p>
            <a:pPr algn="just">
              <a:lnSpc>
                <a:spcPct val="100000"/>
              </a:lnSpc>
            </a:pPr>
            <a:endParaRPr lang="el-GR" dirty="0" smtClean="0"/>
          </a:p>
          <a:p>
            <a:pPr algn="just">
              <a:lnSpc>
                <a:spcPct val="100000"/>
              </a:lnSpc>
            </a:pPr>
            <a:r>
              <a:rPr lang="el-GR" dirty="0" smtClean="0"/>
              <a:t>Ο </a:t>
            </a:r>
            <a:r>
              <a:rPr lang="el-GR" dirty="0"/>
              <a:t>Γενικός Εισαγγελέας της Δημοκρατίας, αφού μελετήσει όλο το σχετικό μαρτυρικό υλικό και το φάκελο της υπόθεσης του παιδιού, </a:t>
            </a:r>
            <a:r>
              <a:rPr lang="el-GR" dirty="0" smtClean="0"/>
              <a:t>δύναται, </a:t>
            </a:r>
          </a:p>
          <a:p>
            <a:pPr lvl="1" algn="just">
              <a:lnSpc>
                <a:spcPct val="100000"/>
              </a:lnSpc>
            </a:pPr>
            <a:r>
              <a:rPr lang="el-GR" sz="2000" dirty="0" smtClean="0"/>
              <a:t>είτε </a:t>
            </a:r>
            <a:r>
              <a:rPr lang="el-GR" sz="2000" dirty="0"/>
              <a:t>να παραπέμπει το παιδί σε Πρόγραμμα Αποδικαστικοποίησης </a:t>
            </a:r>
            <a:r>
              <a:rPr lang="el-GR" sz="2000" dirty="0" smtClean="0"/>
              <a:t> </a:t>
            </a:r>
          </a:p>
          <a:p>
            <a:pPr lvl="1" algn="just">
              <a:lnSpc>
                <a:spcPct val="100000"/>
              </a:lnSpc>
            </a:pPr>
            <a:r>
              <a:rPr lang="el-GR" sz="2000" dirty="0" smtClean="0"/>
              <a:t>είτε </a:t>
            </a:r>
            <a:r>
              <a:rPr lang="el-GR" sz="2000" dirty="0"/>
              <a:t>να παραπέμπει την υπόθεση πίσω στον Αστυνομικό Διευθυντή με οδηγίες για τις κατάλληλες </a:t>
            </a:r>
            <a:r>
              <a:rPr lang="el-GR" sz="2000" dirty="0" smtClean="0"/>
              <a:t>ενέργειες (επιβολή γραπτής παρατήρησης). </a:t>
            </a:r>
          </a:p>
          <a:p>
            <a:pPr algn="just">
              <a:lnSpc>
                <a:spcPct val="100000"/>
              </a:lnSpc>
            </a:pPr>
            <a:endParaRPr lang="el-GR" dirty="0"/>
          </a:p>
        </p:txBody>
      </p:sp>
    </p:spTree>
    <p:extLst>
      <p:ext uri="{BB962C8B-B14F-4D97-AF65-F5344CB8AC3E}">
        <p14:creationId xmlns:p14="http://schemas.microsoft.com/office/powerpoint/2010/main" val="3033657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914" y="758952"/>
            <a:ext cx="10680797" cy="5093208"/>
          </a:xfrm>
        </p:spPr>
        <p:txBody>
          <a:bodyPr>
            <a:noAutofit/>
          </a:bodyPr>
          <a:lstStyle/>
          <a:p>
            <a:pPr marL="0" lvl="0" indent="0">
              <a:lnSpc>
                <a:spcPct val="100000"/>
              </a:lnSpc>
              <a:buNone/>
            </a:pPr>
            <a:r>
              <a:rPr lang="el-GR" sz="2400" b="1" dirty="0">
                <a:solidFill>
                  <a:srgbClr val="FFC000"/>
                </a:solidFill>
              </a:rPr>
              <a:t>Πρόγραμμα Αποδικαστικοποίησης (άρθρο 32, 33, 34, 35, 36, 37, 38)</a:t>
            </a:r>
          </a:p>
          <a:p>
            <a:pPr algn="just">
              <a:lnSpc>
                <a:spcPct val="100000"/>
              </a:lnSpc>
            </a:pPr>
            <a:r>
              <a:rPr lang="el-GR" dirty="0" smtClean="0"/>
              <a:t>Σε περίπτωση παραδοχής από το παιδί της διάπραξης αδικήματος, ο Γενικός Εισαγγελέας δύναται να αναστείλει την ποινική δίωξη. </a:t>
            </a:r>
            <a:r>
              <a:rPr lang="el-GR" b="1" dirty="0" smtClean="0"/>
              <a:t>Σε εξαιρετικές περιπτώσεις </a:t>
            </a:r>
            <a:r>
              <a:rPr lang="el-GR" dirty="0" smtClean="0"/>
              <a:t>και εφόσον αυτό επιβάλλεται για σοβαρούς λόγους δημοσίου συμφέροντος, δύναται να αποφασίσει την απευθείας προσαγωγή του ενώπιον Δικαστηρίου, χωρίς να υπαχθεί σε Πρόγραμμα Αποδικαστικοποίησης. </a:t>
            </a:r>
          </a:p>
          <a:p>
            <a:pPr algn="just">
              <a:lnSpc>
                <a:spcPct val="100000"/>
              </a:lnSpc>
            </a:pPr>
            <a:r>
              <a:rPr lang="el-GR" dirty="0" smtClean="0"/>
              <a:t>Το </a:t>
            </a:r>
            <a:r>
              <a:rPr lang="el-GR" dirty="0"/>
              <a:t>Πρόγραμμα αποδικαστικοποίησης περιλαμβάνει</a:t>
            </a:r>
            <a:r>
              <a:rPr lang="en-US" dirty="0"/>
              <a:t>:</a:t>
            </a:r>
            <a:endParaRPr lang="el-GR" dirty="0"/>
          </a:p>
          <a:p>
            <a:pPr marL="457200" lvl="1" indent="0" algn="just">
              <a:lnSpc>
                <a:spcPct val="100000"/>
              </a:lnSpc>
              <a:buNone/>
            </a:pPr>
            <a:r>
              <a:rPr lang="el-GR" sz="2000" dirty="0"/>
              <a:t>(α) την επιβολή Επίσημης ή Ανεπίσημης Προειδοποίησης από Αστυνομικό Διευθυντή</a:t>
            </a:r>
          </a:p>
          <a:p>
            <a:pPr marL="457200" lvl="1" indent="0" algn="just">
              <a:lnSpc>
                <a:spcPct val="100000"/>
              </a:lnSpc>
              <a:buNone/>
            </a:pPr>
            <a:r>
              <a:rPr lang="el-GR" sz="2000" dirty="0"/>
              <a:t>(β) την υπαγωγή του παιδιού υπό την εποπτεία κηδεμονικού λειτουργού</a:t>
            </a:r>
            <a:r>
              <a:rPr lang="en-US" sz="2000" dirty="0"/>
              <a:t> </a:t>
            </a:r>
            <a:r>
              <a:rPr lang="el-GR" sz="2000" dirty="0"/>
              <a:t>ή/και </a:t>
            </a:r>
          </a:p>
          <a:p>
            <a:pPr marL="457200" lvl="1" indent="0" algn="just">
              <a:lnSpc>
                <a:spcPct val="100000"/>
              </a:lnSpc>
              <a:buNone/>
            </a:pPr>
            <a:r>
              <a:rPr lang="el-GR" sz="2000" dirty="0"/>
              <a:t>(δ) τη σύγκληση Συμβουλίου Παιδιού, </a:t>
            </a:r>
            <a:r>
              <a:rPr lang="el-GR" sz="2000" dirty="0" smtClean="0"/>
              <a:t>αξιολογεί την συμπεριφορά του και </a:t>
            </a:r>
            <a:r>
              <a:rPr lang="el-GR" sz="2000" dirty="0" err="1" smtClean="0"/>
              <a:t>διατυπωνει</a:t>
            </a:r>
            <a:r>
              <a:rPr lang="el-GR" sz="2000" dirty="0" smtClean="0"/>
              <a:t> </a:t>
            </a:r>
            <a:r>
              <a:rPr lang="el-GR" sz="2000" dirty="0" err="1" smtClean="0"/>
              <a:t>σχε΄διο</a:t>
            </a:r>
            <a:r>
              <a:rPr lang="el-GR" sz="2000" dirty="0" smtClean="0"/>
              <a:t> δράσης για το παιδί και</a:t>
            </a:r>
            <a:endParaRPr lang="el-GR" sz="2000" dirty="0"/>
          </a:p>
          <a:p>
            <a:pPr marL="457200" lvl="1" indent="0" algn="just">
              <a:lnSpc>
                <a:spcPct val="100000"/>
              </a:lnSpc>
              <a:buNone/>
            </a:pPr>
            <a:r>
              <a:rPr lang="el-GR" sz="2000" dirty="0"/>
              <a:t>(ε) οποιαδήποτε άλλα μέτρα δυνατό να καθοριστούν με Κανονισμούς.</a:t>
            </a:r>
            <a:endParaRPr lang="en-US" sz="2000" dirty="0"/>
          </a:p>
          <a:p>
            <a:pPr algn="just">
              <a:lnSpc>
                <a:spcPct val="100000"/>
              </a:lnSpc>
            </a:pPr>
            <a:r>
              <a:rPr lang="el-GR" dirty="0" smtClean="0">
                <a:effectLst/>
              </a:rPr>
              <a:t>Το </a:t>
            </a:r>
            <a:r>
              <a:rPr lang="el-GR" dirty="0">
                <a:effectLst/>
              </a:rPr>
              <a:t>Πρόγραμμα εφαρμόζεται υπό τη γενική καθοδήγηση και επίβλεψη του Αστυνομικού Διευθυντή,  και η διαχείριση  και συντονισμός του γίνεται από Επιμελητή</a:t>
            </a:r>
            <a:r>
              <a:rPr lang="en-US" dirty="0">
                <a:effectLst/>
              </a:rPr>
              <a:t>.</a:t>
            </a:r>
            <a:endParaRPr lang="el-GR" dirty="0"/>
          </a:p>
        </p:txBody>
      </p:sp>
    </p:spTree>
    <p:extLst>
      <p:ext uri="{BB962C8B-B14F-4D97-AF65-F5344CB8AC3E}">
        <p14:creationId xmlns:p14="http://schemas.microsoft.com/office/powerpoint/2010/main" val="12641057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Flow</Template>
  <TotalTime>2086</TotalTime>
  <Words>3278</Words>
  <Application>Microsoft Office PowerPoint</Application>
  <PresentationFormat>Custom</PresentationFormat>
  <Paragraphs>225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Damask</vt:lpstr>
      <vt:lpstr>ΥΠΟΥΡΓΕΙΟ ΔΙΚΑΙΟΣΥΝΗΣ  ΚΑΙ ΔΗΜΟΣΙΑΣ ΤΑΞΕΩΣ</vt:lpstr>
      <vt:lpstr>PowerPoint Presentation</vt:lpstr>
      <vt:lpstr>PowerPoint Presentation</vt:lpstr>
      <vt:lpstr>PowerPoint Presentation</vt:lpstr>
      <vt:lpstr>PowerPoint Presentation</vt:lpstr>
      <vt:lpstr>Οικογενειακό Συμβούλιο Ευημερίας Παιδιού (άρθρο 17, 18, 20, 73)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Ποινές που δύναται να επιβάλει το Δικαστήριο Ανηλίκων – άρθρο 89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Στοχοι</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Υπουργείο Δικαιοσύνης και Δημοσίας Τάξεως</dc:title>
  <dc:creator>User</dc:creator>
  <cp:lastModifiedBy>User</cp:lastModifiedBy>
  <cp:revision>226</cp:revision>
  <cp:lastPrinted>2017-02-06T07:08:27Z</cp:lastPrinted>
  <dcterms:created xsi:type="dcterms:W3CDTF">2017-02-04T20:46:20Z</dcterms:created>
  <dcterms:modified xsi:type="dcterms:W3CDTF">2017-05-30T06:18:48Z</dcterms:modified>
</cp:coreProperties>
</file>