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 id="286" r:id="rId30"/>
    <p:sldId id="288" r:id="rId31"/>
    <p:sldId id="289" r:id="rId32"/>
    <p:sldId id="290" r:id="rId33"/>
    <p:sldId id="291" r:id="rId34"/>
    <p:sldId id="292" r:id="rId35"/>
    <p:sldId id="29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85799"/>
            <a:ext cx="3855720" cy="3852017"/>
          </a:xfrm>
        </p:spPr>
        <p:txBody>
          <a:bodyPr>
            <a:normAutofit/>
          </a:bodyPr>
          <a:lstStyle/>
          <a:p>
            <a:r>
              <a:rPr lang="el-GR" sz="3600" b="1" dirty="0"/>
              <a:t>Νόμος που αναθεωρεί το νομικό πλαίσιο που διέπει την πρόληψη και καταπολέμηση της βίας κατά των γυναικών</a:t>
            </a:r>
            <a:endParaRPr lang="en-GB" sz="3600" b="1"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0422" r="20422"/>
          <a:stretch>
            <a:fillRect/>
          </a:stretch>
        </p:blipFill>
        <p:spPr>
          <a:xfrm>
            <a:off x="5532120" y="1"/>
            <a:ext cx="6659880" cy="6857999"/>
          </a:xfrm>
        </p:spPr>
      </p:pic>
      <p:sp>
        <p:nvSpPr>
          <p:cNvPr id="4" name="Text Placeholder 3"/>
          <p:cNvSpPr>
            <a:spLocks noGrp="1"/>
          </p:cNvSpPr>
          <p:nvPr>
            <p:ph type="body" sz="half" idx="2"/>
          </p:nvPr>
        </p:nvSpPr>
        <p:spPr>
          <a:xfrm>
            <a:off x="815411" y="4435267"/>
            <a:ext cx="3855720" cy="1526136"/>
          </a:xfrm>
        </p:spPr>
        <p:txBody>
          <a:bodyPr/>
          <a:lstStyle/>
          <a:p>
            <a:r>
              <a:rPr lang="el-GR" dirty="0"/>
              <a:t>Υπουργείο Δικαιοσύνης και Δημοσίας Τάξεως</a:t>
            </a:r>
          </a:p>
          <a:p>
            <a:r>
              <a:rPr lang="el-GR" dirty="0"/>
              <a:t>22 Ιανουαρίου 2019</a:t>
            </a:r>
            <a:endParaRPr lang="en-GB" dirty="0"/>
          </a:p>
        </p:txBody>
      </p:sp>
    </p:spTree>
    <p:extLst>
      <p:ext uri="{BB962C8B-B14F-4D97-AF65-F5344CB8AC3E}">
        <p14:creationId xmlns:p14="http://schemas.microsoft.com/office/powerpoint/2010/main" val="3503770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1030" y="445525"/>
            <a:ext cx="9557049" cy="5715411"/>
          </a:xfrm>
          <a:prstGeom prst="rect">
            <a:avLst/>
          </a:prstGeom>
        </p:spPr>
        <p:txBody>
          <a:bodyPr wrap="square">
            <a:spAutoFit/>
          </a:bodyPr>
          <a:lstStyle/>
          <a:p>
            <a:pPr marR="20129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Όποιος προβεί σε </a:t>
            </a:r>
            <a:r>
              <a:rPr lang="el-GR" b="1" dirty="0">
                <a:latin typeface="Arial" panose="020B0604020202020204" pitchFamily="34" charset="0"/>
                <a:ea typeface="Times New Roman" panose="02020603050405020304" pitchFamily="18" charset="0"/>
                <a:cs typeface="Arial" panose="020B0604020202020204" pitchFamily="34" charset="0"/>
              </a:rPr>
              <a:t>σεξουαλική πράξη χωρίς διείσδυση και χωρίς συναίνεση </a:t>
            </a:r>
            <a:r>
              <a:rPr lang="el-GR" dirty="0">
                <a:latin typeface="Arial" panose="020B0604020202020204" pitchFamily="34" charset="0"/>
                <a:ea typeface="Times New Roman" panose="02020603050405020304" pitchFamily="18" charset="0"/>
                <a:cs typeface="Arial" panose="020B0604020202020204" pitchFamily="34" charset="0"/>
              </a:rPr>
              <a:t>έναντι γυναίκας είναι ένοχος κακουργήματος και υπόκειται σε </a:t>
            </a:r>
            <a:r>
              <a:rPr lang="el-GR" b="1" dirty="0">
                <a:latin typeface="Arial" panose="020B0604020202020204" pitchFamily="34" charset="0"/>
                <a:ea typeface="Times New Roman" panose="02020603050405020304" pitchFamily="18" charset="0"/>
                <a:cs typeface="Arial" panose="020B0604020202020204" pitchFamily="34" charset="0"/>
              </a:rPr>
              <a:t>ποινή φυλάκισης </a:t>
            </a:r>
            <a:r>
              <a:rPr lang="el-GR" dirty="0">
                <a:latin typeface="Arial" panose="020B0604020202020204" pitchFamily="34" charset="0"/>
                <a:ea typeface="Times New Roman" panose="02020603050405020304" pitchFamily="18" charset="0"/>
                <a:cs typeface="Arial" panose="020B0604020202020204" pitchFamily="34" charset="0"/>
              </a:rPr>
              <a:t>που δεν υπερβαίνει τα </a:t>
            </a:r>
            <a:r>
              <a:rPr lang="el-GR" b="1" dirty="0">
                <a:latin typeface="Arial" panose="020B0604020202020204" pitchFamily="34" charset="0"/>
                <a:ea typeface="Times New Roman" panose="02020603050405020304" pitchFamily="18" charset="0"/>
                <a:cs typeface="Arial" panose="020B0604020202020204" pitchFamily="34" charset="0"/>
              </a:rPr>
              <a:t>20 χρόνια</a:t>
            </a:r>
            <a:r>
              <a:rPr lang="en-GB" dirty="0">
                <a:latin typeface="Arial" panose="020B0604020202020204" pitchFamily="34" charset="0"/>
                <a:ea typeface="Times New Roman" panose="02020603050405020304" pitchFamily="18" charset="0"/>
                <a:cs typeface="Arial" panose="020B0604020202020204" pitchFamily="34" charset="0"/>
              </a:rPr>
              <a:t>:</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L="285750" marR="201295" indent="-285750" algn="just">
              <a:lnSpc>
                <a:spcPct val="200000"/>
              </a:lnSpc>
              <a:spcAft>
                <a:spcPts val="0"/>
              </a:spcAft>
              <a:buFont typeface="Wingdings" panose="05000000000000000000" pitchFamily="2" charset="2"/>
              <a:buChar char="Ø"/>
            </a:pPr>
            <a:r>
              <a:rPr lang="el-GR" dirty="0">
                <a:solidFill>
                  <a:srgbClr val="171717"/>
                </a:solidFill>
                <a:latin typeface="Arial" panose="020B0604020202020204" pitchFamily="34" charset="0"/>
                <a:ea typeface="Calibri" panose="020F0502020204030204" pitchFamily="34" charset="0"/>
                <a:cs typeface="Arial" panose="020B0604020202020204" pitchFamily="34" charset="0"/>
              </a:rPr>
              <a:t>έναντι νεαρής γυναίκας ηλικίας </a:t>
            </a:r>
            <a:r>
              <a:rPr lang="el-GR" b="1" dirty="0">
                <a:solidFill>
                  <a:srgbClr val="171717"/>
                </a:solidFill>
                <a:latin typeface="Arial" panose="020B0604020202020204" pitchFamily="34" charset="0"/>
                <a:ea typeface="Calibri" panose="020F0502020204030204" pitchFamily="34" charset="0"/>
                <a:cs typeface="Arial" panose="020B0604020202020204" pitchFamily="34" charset="0"/>
              </a:rPr>
              <a:t>κάτω των δεκατριών χρονών </a:t>
            </a:r>
            <a:r>
              <a:rPr lang="el-GR" dirty="0">
                <a:solidFill>
                  <a:srgbClr val="171717"/>
                </a:solidFill>
                <a:latin typeface="Arial" panose="020B0604020202020204" pitchFamily="34" charset="0"/>
                <a:ea typeface="Calibri" panose="020F0502020204030204" pitchFamily="34" charset="0"/>
                <a:cs typeface="Arial" panose="020B0604020202020204" pitchFamily="34" charset="0"/>
              </a:rPr>
              <a:t>είναι ένοχος κακουργήματος και υπόκειται σε </a:t>
            </a:r>
            <a:r>
              <a:rPr lang="el-GR" b="1" dirty="0">
                <a:solidFill>
                  <a:srgbClr val="171717"/>
                </a:solidFill>
                <a:latin typeface="Arial" panose="020B0604020202020204" pitchFamily="34" charset="0"/>
                <a:ea typeface="Calibri" panose="020F0502020204030204" pitchFamily="34" charset="0"/>
                <a:cs typeface="Arial" panose="020B0604020202020204" pitchFamily="34" charset="0"/>
              </a:rPr>
              <a:t>ποινή</a:t>
            </a:r>
            <a:r>
              <a:rPr lang="el-GR" dirty="0">
                <a:solidFill>
                  <a:srgbClr val="171717"/>
                </a:solidFill>
                <a:latin typeface="Arial" panose="020B0604020202020204" pitchFamily="34" charset="0"/>
                <a:ea typeface="Calibri" panose="020F0502020204030204" pitchFamily="34" charset="0"/>
                <a:cs typeface="Arial" panose="020B0604020202020204" pitchFamily="34" charset="0"/>
              </a:rPr>
              <a:t> </a:t>
            </a:r>
            <a:r>
              <a:rPr lang="el-GR" b="1" dirty="0">
                <a:solidFill>
                  <a:srgbClr val="171717"/>
                </a:solidFill>
                <a:latin typeface="Arial" panose="020B0604020202020204" pitchFamily="34" charset="0"/>
                <a:ea typeface="Calibri" panose="020F0502020204030204" pitchFamily="34" charset="0"/>
                <a:cs typeface="Arial" panose="020B0604020202020204" pitchFamily="34" charset="0"/>
              </a:rPr>
              <a:t>ισόβιας φυλάκισης</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200000"/>
              </a:lnSpc>
              <a:spcAft>
                <a:spcPts val="0"/>
              </a:spcAft>
            </a:pPr>
            <a:endParaRPr lang="en-GB" dirty="0">
              <a:latin typeface="Arial" panose="020B0604020202020204" pitchFamily="34" charset="0"/>
              <a:ea typeface="Calibri" panose="020F0502020204030204" pitchFamily="34" charset="0"/>
              <a:cs typeface="Arial" panose="020B0604020202020204" pitchFamily="34" charset="0"/>
            </a:endParaRPr>
          </a:p>
          <a:p>
            <a:pPr marL="285750" marR="201295" indent="-285750" algn="just">
              <a:lnSpc>
                <a:spcPct val="200000"/>
              </a:lnSpc>
              <a:spcAft>
                <a:spcPts val="0"/>
              </a:spcAft>
              <a:buFont typeface="Wingdings" panose="05000000000000000000" pitchFamily="2" charset="2"/>
              <a:buChar char="Ø"/>
            </a:pPr>
            <a:r>
              <a:rPr lang="el-GR" dirty="0">
                <a:solidFill>
                  <a:srgbClr val="171717"/>
                </a:solidFill>
                <a:latin typeface="Arial" panose="020B0604020202020204" pitchFamily="34" charset="0"/>
                <a:ea typeface="Calibri" panose="020F0502020204030204" pitchFamily="34" charset="0"/>
                <a:cs typeface="Arial" panose="020B0604020202020204" pitchFamily="34" charset="0"/>
              </a:rPr>
              <a:t>έναντι νεαρής γυναίκας </a:t>
            </a:r>
            <a:r>
              <a:rPr lang="el-GR" b="1" dirty="0">
                <a:solidFill>
                  <a:srgbClr val="171717"/>
                </a:solidFill>
                <a:latin typeface="Arial" panose="020B0604020202020204" pitchFamily="34" charset="0"/>
                <a:ea typeface="Calibri" panose="020F0502020204030204" pitchFamily="34" charset="0"/>
                <a:cs typeface="Arial" panose="020B0604020202020204" pitchFamily="34" charset="0"/>
              </a:rPr>
              <a:t>ηλικίας δεκατριών χρονών μέχρι δεκαέξι </a:t>
            </a:r>
            <a:r>
              <a:rPr lang="el-GR" dirty="0">
                <a:solidFill>
                  <a:srgbClr val="171717"/>
                </a:solidFill>
                <a:latin typeface="Arial" panose="020B0604020202020204" pitchFamily="34" charset="0"/>
                <a:ea typeface="Calibri" panose="020F0502020204030204" pitchFamily="34" charset="0"/>
                <a:cs typeface="Arial" panose="020B0604020202020204" pitchFamily="34" charset="0"/>
              </a:rPr>
              <a:t>είναι ένοχος κακουργήματος και υπόκειται σε </a:t>
            </a:r>
            <a:r>
              <a:rPr lang="el-GR" b="1" dirty="0">
                <a:solidFill>
                  <a:srgbClr val="171717"/>
                </a:solidFill>
                <a:latin typeface="Arial" panose="020B0604020202020204" pitchFamily="34" charset="0"/>
                <a:ea typeface="Calibri" panose="020F0502020204030204" pitchFamily="34" charset="0"/>
                <a:cs typeface="Arial" panose="020B0604020202020204" pitchFamily="34" charset="0"/>
              </a:rPr>
              <a:t>ποινή φυλάκισης 25 χρόνια</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115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115000"/>
              </a:lnSpc>
              <a:spcAft>
                <a:spcPts val="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87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320" y="372710"/>
            <a:ext cx="10460051" cy="6269409"/>
          </a:xfrm>
          <a:prstGeom prst="rect">
            <a:avLst/>
          </a:prstGeom>
        </p:spPr>
        <p:txBody>
          <a:bodyPr wrap="square">
            <a:spAutoFit/>
          </a:bodyPr>
          <a:lstStyle/>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Όποιος </a:t>
            </a:r>
            <a:r>
              <a:rPr lang="el-GR" b="1" dirty="0">
                <a:latin typeface="Arial" panose="020B0604020202020204" pitchFamily="34" charset="0"/>
                <a:ea typeface="Calibri" panose="020F0502020204030204" pitchFamily="34" charset="0"/>
                <a:cs typeface="Times New Roman" panose="02020603050405020304" pitchFamily="18" charset="0"/>
              </a:rPr>
              <a:t>εξασφαλίσει τη συναίνεση γυναίκας</a:t>
            </a:r>
            <a:r>
              <a:rPr lang="el-GR" dirty="0">
                <a:latin typeface="Arial" panose="020B0604020202020204" pitchFamily="34" charset="0"/>
                <a:ea typeface="Calibri" panose="020F0502020204030204" pitchFamily="34" charset="0"/>
                <a:cs typeface="Times New Roman" panose="02020603050405020304" pitchFamily="18" charset="0"/>
              </a:rPr>
              <a:t> για την </a:t>
            </a:r>
            <a:r>
              <a:rPr lang="el-GR" b="1" dirty="0">
                <a:latin typeface="Arial" panose="020B0604020202020204" pitchFamily="34" charset="0"/>
                <a:ea typeface="Calibri" panose="020F0502020204030204" pitchFamily="34" charset="0"/>
                <a:cs typeface="Times New Roman" panose="02020603050405020304" pitchFamily="18" charset="0"/>
              </a:rPr>
              <a:t>τέλεση σεξουαλικής πράξης ή σεξουαλικής πράξης χωρίς διείσδυση</a:t>
            </a:r>
            <a:r>
              <a:rPr lang="el-GR" dirty="0">
                <a:latin typeface="Arial" panose="020B0604020202020204" pitchFamily="34" charset="0"/>
                <a:ea typeface="Calibri" panose="020F0502020204030204" pitchFamily="34" charset="0"/>
                <a:cs typeface="Times New Roman" panose="02020603050405020304" pitchFamily="18" charset="0"/>
              </a:rPr>
              <a:t> </a:t>
            </a:r>
            <a:r>
              <a:rPr lang="el-GR" b="1" dirty="0">
                <a:latin typeface="Arial" panose="020B0604020202020204" pitchFamily="34" charset="0"/>
                <a:ea typeface="Calibri" panose="020F0502020204030204" pitchFamily="34" charset="0"/>
                <a:cs typeface="Times New Roman" panose="02020603050405020304" pitchFamily="18" charset="0"/>
              </a:rPr>
              <a:t>λόγω</a:t>
            </a:r>
            <a:r>
              <a:rPr lang="el-GR" dirty="0">
                <a:latin typeface="Arial" panose="020B0604020202020204" pitchFamily="34" charset="0"/>
                <a:ea typeface="Calibri" panose="020F0502020204030204" pitchFamily="34" charset="0"/>
                <a:cs typeface="Times New Roman" panose="02020603050405020304" pitchFamily="18" charset="0"/>
              </a:rPr>
              <a:t> –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9146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(α) </a:t>
            </a:r>
            <a:r>
              <a:rPr lang="el-GR" b="1" dirty="0">
                <a:latin typeface="Arial" panose="020B0604020202020204" pitchFamily="34" charset="0"/>
                <a:ea typeface="Calibri" panose="020F0502020204030204" pitchFamily="34" charset="0"/>
                <a:cs typeface="Times New Roman" panose="02020603050405020304" pitchFamily="18" charset="0"/>
              </a:rPr>
              <a:t>κατάχρησης θέσης εμπιστοσύνης, εξουσίας ή επιρροής </a:t>
            </a:r>
            <a:r>
              <a:rPr lang="el-GR" dirty="0">
                <a:latin typeface="Arial" panose="020B0604020202020204" pitchFamily="34" charset="0"/>
                <a:ea typeface="Calibri" panose="020F0502020204030204" pitchFamily="34" charset="0"/>
                <a:cs typeface="Times New Roman" panose="02020603050405020304" pitchFamily="18" charset="0"/>
              </a:rPr>
              <a:t>επάνω στη γυναίκα, είναι ένοχος κακουργήματος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 </a:t>
            </a:r>
            <a:r>
              <a:rPr lang="el-GR" dirty="0">
                <a:latin typeface="Arial" panose="020B0604020202020204" pitchFamily="34" charset="0"/>
                <a:ea typeface="Times New Roman" panose="02020603050405020304" pitchFamily="18" charset="0"/>
                <a:cs typeface="Times New Roman" panose="02020603050405020304" pitchFamily="18" charset="0"/>
              </a:rPr>
              <a:t>που δεν υπερβαίνει τα </a:t>
            </a:r>
            <a:r>
              <a:rPr lang="el-GR" b="1" dirty="0">
                <a:latin typeface="Arial" panose="020B0604020202020204" pitchFamily="34" charset="0"/>
                <a:ea typeface="Times New Roman" panose="02020603050405020304" pitchFamily="18" charset="0"/>
                <a:cs typeface="Times New Roman" panose="02020603050405020304" pitchFamily="18" charset="0"/>
              </a:rPr>
              <a:t>10 χρόνια</a:t>
            </a: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9146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(β) </a:t>
            </a:r>
            <a:r>
              <a:rPr lang="el-GR" b="1" dirty="0">
                <a:latin typeface="Arial" panose="020B0604020202020204" pitchFamily="34" charset="0"/>
                <a:ea typeface="Calibri" panose="020F0502020204030204" pitchFamily="34" charset="0"/>
                <a:cs typeface="Times New Roman" panose="02020603050405020304" pitchFamily="18" charset="0"/>
              </a:rPr>
              <a:t>κατάχρησης ευάλωτης θέσης της γυναίκας</a:t>
            </a:r>
            <a:r>
              <a:rPr lang="el-GR" dirty="0">
                <a:latin typeface="Arial" panose="020B0604020202020204" pitchFamily="34" charset="0"/>
                <a:ea typeface="Calibri" panose="020F0502020204030204" pitchFamily="34" charset="0"/>
                <a:cs typeface="Times New Roman" panose="02020603050405020304" pitchFamily="18" charset="0"/>
              </a:rPr>
              <a:t>, κυρίως λόγω διανοητικής ή σωματικής αναπηρίας ή κατάστασης εξάρτησης είναι ένοχος κακουργήματος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 </a:t>
            </a:r>
            <a:r>
              <a:rPr lang="el-GR" dirty="0">
                <a:latin typeface="Arial" panose="020B0604020202020204" pitchFamily="34" charset="0"/>
                <a:ea typeface="Times New Roman" panose="02020603050405020304" pitchFamily="18" charset="0"/>
                <a:cs typeface="Times New Roman" panose="02020603050405020304" pitchFamily="18" charset="0"/>
              </a:rPr>
              <a:t>που δεν υπερβαίνει τα </a:t>
            </a:r>
            <a:r>
              <a:rPr lang="el-GR" b="1" dirty="0">
                <a:latin typeface="Arial" panose="020B0604020202020204" pitchFamily="34" charset="0"/>
                <a:ea typeface="Times New Roman" panose="02020603050405020304" pitchFamily="18" charset="0"/>
                <a:cs typeface="Times New Roman" panose="02020603050405020304" pitchFamily="18" charset="0"/>
              </a:rPr>
              <a:t>20 χρόνια</a:t>
            </a: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9146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(γ) </a:t>
            </a:r>
            <a:r>
              <a:rPr lang="el-GR" b="1" dirty="0">
                <a:latin typeface="Arial" panose="020B0604020202020204" pitchFamily="34" charset="0"/>
                <a:ea typeface="Calibri" panose="020F0502020204030204" pitchFamily="34" charset="0"/>
                <a:cs typeface="Times New Roman" panose="02020603050405020304" pitchFamily="18" charset="0"/>
              </a:rPr>
              <a:t>εξαναγκασμού, βίας ή απειλής</a:t>
            </a:r>
            <a:r>
              <a:rPr lang="el-GR" dirty="0">
                <a:latin typeface="Arial" panose="020B0604020202020204" pitchFamily="34" charset="0"/>
                <a:ea typeface="Calibri" panose="020F0502020204030204" pitchFamily="34" charset="0"/>
                <a:cs typeface="Times New Roman" panose="02020603050405020304" pitchFamily="18" charset="0"/>
              </a:rPr>
              <a:t>, είναι ένοχος κακουργήματος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a:t>
            </a:r>
            <a:r>
              <a:rPr lang="el-GR" dirty="0">
                <a:latin typeface="Arial" panose="020B0604020202020204" pitchFamily="34" charset="0"/>
                <a:ea typeface="Calibri" panose="020F0502020204030204" pitchFamily="34" charset="0"/>
                <a:cs typeface="Times New Roman" panose="02020603050405020304" pitchFamily="18" charset="0"/>
              </a:rPr>
              <a:t> </a:t>
            </a:r>
            <a:r>
              <a:rPr lang="el-GR" dirty="0">
                <a:latin typeface="Arial" panose="020B0604020202020204" pitchFamily="34" charset="0"/>
                <a:ea typeface="Times New Roman" panose="02020603050405020304" pitchFamily="18" charset="0"/>
                <a:cs typeface="Times New Roman" panose="02020603050405020304" pitchFamily="18" charset="0"/>
              </a:rPr>
              <a:t>που δεν υπερβαίνει τα </a:t>
            </a:r>
            <a:r>
              <a:rPr lang="el-GR" b="1" dirty="0">
                <a:latin typeface="Arial" panose="020B0604020202020204" pitchFamily="34" charset="0"/>
                <a:ea typeface="Times New Roman" panose="02020603050405020304" pitchFamily="18" charset="0"/>
                <a:cs typeface="Times New Roman" panose="02020603050405020304" pitchFamily="18" charset="0"/>
              </a:rPr>
              <a:t>20 χρόνια</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indent="21590" algn="just">
              <a:lnSpc>
                <a:spcPct val="115000"/>
              </a:lnSpc>
              <a:spcAft>
                <a:spcPts val="0"/>
              </a:spcAft>
            </a:pP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indent="21590" algn="just">
              <a:lnSpc>
                <a:spcPct val="115000"/>
              </a:lnSpc>
              <a:spcAft>
                <a:spcPts val="0"/>
              </a:spcAft>
            </a:pP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23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3879" y="410198"/>
            <a:ext cx="9784935" cy="4524315"/>
          </a:xfrm>
          <a:prstGeom prst="rect">
            <a:avLst/>
          </a:prstGeom>
        </p:spPr>
        <p:txBody>
          <a:bodyPr wrap="square">
            <a:spAutoFit/>
          </a:bodyPr>
          <a:lstStyle/>
          <a:p>
            <a:pPr marL="291465" marR="201295" indent="-269875" algn="just">
              <a:lnSpc>
                <a:spcPct val="200000"/>
              </a:lnSpc>
              <a:spcAft>
                <a:spcPts val="0"/>
              </a:spcAft>
            </a:pP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Όποιος προβαίνει σε πράξη </a:t>
            </a:r>
            <a:r>
              <a:rPr lang="el-GR"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σεξουαλικής παρενόχλησης γυναίκας </a:t>
            </a:r>
            <a:r>
              <a:rPr lang="el-GR" dirty="0">
                <a:latin typeface="Arial" panose="020B0604020202020204" pitchFamily="34" charset="0"/>
                <a:ea typeface="Calibri" panose="020F0502020204030204" pitchFamily="34" charset="0"/>
                <a:cs typeface="Times New Roman" panose="02020603050405020304" pitchFamily="18" charset="0"/>
              </a:rPr>
              <a:t>είναι ένοχος αδικήματος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 δύο χρόνια</a:t>
            </a:r>
            <a:r>
              <a:rPr lang="el-GR" dirty="0">
                <a:latin typeface="Arial" panose="020B0604020202020204" pitchFamily="34" charset="0"/>
                <a:ea typeface="Calibri" panose="020F0502020204030204" pitchFamily="34"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307340" marR="201295" indent="-285750" algn="just">
              <a:lnSpc>
                <a:spcPct val="200000"/>
              </a:lnSpc>
              <a:spcAft>
                <a:spcPts val="0"/>
              </a:spcAft>
              <a:buFont typeface="Wingdings" panose="05000000000000000000" pitchFamily="2" charset="2"/>
              <a:buChar char="Ø"/>
            </a:pPr>
            <a:r>
              <a:rPr lang="el-GR" dirty="0">
                <a:latin typeface="Arial" panose="020B0604020202020204" pitchFamily="34" charset="0"/>
                <a:ea typeface="Calibri" panose="020F0502020204030204" pitchFamily="34" charset="0"/>
                <a:cs typeface="Times New Roman" panose="02020603050405020304" pitchFamily="18" charset="0"/>
              </a:rPr>
              <a:t>νεαρής γυναίκας </a:t>
            </a:r>
            <a:r>
              <a:rPr lang="el-GR" b="1" dirty="0">
                <a:latin typeface="Arial" panose="020B0604020202020204" pitchFamily="34" charset="0"/>
                <a:ea typeface="Calibri" panose="020F0502020204030204" pitchFamily="34" charset="0"/>
                <a:cs typeface="Times New Roman" panose="02020603050405020304" pitchFamily="18" charset="0"/>
              </a:rPr>
              <a:t>ηλικίας κάτω των δεκατριών χρονών </a:t>
            </a:r>
            <a:r>
              <a:rPr lang="el-GR" dirty="0">
                <a:latin typeface="Arial" panose="020B0604020202020204" pitchFamily="34" charset="0"/>
                <a:ea typeface="Calibri" panose="020F0502020204030204" pitchFamily="34" charset="0"/>
                <a:cs typeface="Times New Roman" panose="02020603050405020304" pitchFamily="18" charset="0"/>
              </a:rPr>
              <a:t>είναι ένοχος κακουργήματος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 δέκα χρόνων</a:t>
            </a:r>
            <a:r>
              <a:rPr lang="el-GR" dirty="0">
                <a:latin typeface="Arial" panose="020B0604020202020204" pitchFamily="34" charset="0"/>
                <a:ea typeface="Calibri" panose="020F0502020204030204" pitchFamily="34"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307340" marR="201295" indent="-285750" algn="just">
              <a:lnSpc>
                <a:spcPct val="200000"/>
              </a:lnSpc>
              <a:spcAft>
                <a:spcPts val="0"/>
              </a:spcAft>
              <a:buFont typeface="Wingdings" panose="05000000000000000000" pitchFamily="2" charset="2"/>
              <a:buChar char="Ø"/>
            </a:pPr>
            <a:r>
              <a:rPr lang="el-GR" dirty="0">
                <a:latin typeface="Arial" panose="020B0604020202020204" pitchFamily="34" charset="0"/>
                <a:ea typeface="Calibri" panose="020F0502020204030204" pitchFamily="34" charset="0"/>
                <a:cs typeface="Times New Roman" panose="02020603050405020304" pitchFamily="18" charset="0"/>
              </a:rPr>
              <a:t>νεαρής γυναίκας </a:t>
            </a:r>
            <a:r>
              <a:rPr lang="el-GR" b="1" dirty="0">
                <a:latin typeface="Arial" panose="020B0604020202020204" pitchFamily="34" charset="0"/>
                <a:ea typeface="Calibri" panose="020F0502020204030204" pitchFamily="34" charset="0"/>
                <a:cs typeface="Times New Roman" panose="02020603050405020304" pitchFamily="18" charset="0"/>
              </a:rPr>
              <a:t>δεκατριών χρονών μέχρι δεκαέξι χρονών </a:t>
            </a:r>
            <a:r>
              <a:rPr lang="el-GR" dirty="0">
                <a:latin typeface="Arial" panose="020B0604020202020204" pitchFamily="34" charset="0"/>
                <a:ea typeface="Calibri" panose="020F0502020204030204" pitchFamily="34" charset="0"/>
                <a:cs typeface="Times New Roman" panose="02020603050405020304" pitchFamily="18" charset="0"/>
              </a:rPr>
              <a:t>είναι ένοχος κακουργήματος και, σε περίπτωση καταδίκης του, υπόκειται σε </a:t>
            </a:r>
            <a:r>
              <a:rPr lang="el-GR" b="1" dirty="0">
                <a:latin typeface="Arial" panose="020B0604020202020204" pitchFamily="34" charset="0"/>
                <a:ea typeface="Calibri" panose="020F0502020204030204" pitchFamily="34" charset="0"/>
                <a:cs typeface="Times New Roman" panose="02020603050405020304" pitchFamily="18" charset="0"/>
              </a:rPr>
              <a:t>ποινή φυλάκισης επτά χρόνων</a:t>
            </a:r>
          </a:p>
          <a:p>
            <a:pPr marL="21590" marR="201295" algn="just">
              <a:lnSpc>
                <a:spcPct val="200000"/>
              </a:lnSpc>
              <a:spcAft>
                <a:spcPts val="0"/>
              </a:spcAft>
            </a:pPr>
            <a:endParaRPr lang="en-GB"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0" y="4648762"/>
            <a:ext cx="2855896" cy="1625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35776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1151" y="495300"/>
            <a:ext cx="9363074" cy="5632311"/>
          </a:xfrm>
          <a:prstGeom prst="rect">
            <a:avLst/>
          </a:prstGeom>
        </p:spPr>
        <p:txBody>
          <a:bodyPr wrap="square">
            <a:spAutoFit/>
          </a:bodyPr>
          <a:lstStyle/>
          <a:p>
            <a:pPr marL="285750" indent="-285750" algn="just">
              <a:lnSpc>
                <a:spcPct val="200000"/>
              </a:lnSpc>
              <a:buFont typeface="Arial" panose="020B0604020202020204" pitchFamily="34" charset="0"/>
              <a:buChar char="•"/>
            </a:pPr>
            <a:r>
              <a:rPr lang="el-GR" dirty="0">
                <a:latin typeface="Arial" panose="020B0604020202020204" pitchFamily="34" charset="0"/>
                <a:ea typeface="Times New Roman" panose="02020603050405020304" pitchFamily="18" charset="0"/>
              </a:rPr>
              <a:t>Όποιος </a:t>
            </a:r>
            <a:r>
              <a:rPr lang="el-GR" b="1" dirty="0">
                <a:latin typeface="Arial" panose="020B0604020202020204" pitchFamily="34" charset="0"/>
                <a:ea typeface="Times New Roman" panose="02020603050405020304" pitchFamily="18" charset="0"/>
              </a:rPr>
              <a:t>διαδίδει υλικό </a:t>
            </a:r>
            <a:r>
              <a:rPr lang="el-GR" dirty="0">
                <a:latin typeface="Arial" panose="020B0604020202020204" pitchFamily="34" charset="0"/>
                <a:ea typeface="Times New Roman" panose="02020603050405020304" pitchFamily="18" charset="0"/>
              </a:rPr>
              <a:t>(με οποιοδήποτε τρόπο) που προβάλλει ευκαιρίες για τη διάπραξη αδικήματος διαπράττει αδίκημα και σε περίπτωση καταδίκης του υπόκειται σε </a:t>
            </a:r>
            <a:r>
              <a:rPr lang="el-GR" b="1" dirty="0">
                <a:latin typeface="Arial" panose="020B0604020202020204" pitchFamily="34" charset="0"/>
                <a:ea typeface="Times New Roman" panose="02020603050405020304" pitchFamily="18" charset="0"/>
              </a:rPr>
              <a:t>φυλάκιση</a:t>
            </a:r>
            <a:r>
              <a:rPr lang="el-GR" dirty="0">
                <a:latin typeface="Arial" panose="020B0604020202020204" pitchFamily="34" charset="0"/>
                <a:ea typeface="Times New Roman" panose="02020603050405020304" pitchFamily="18" charset="0"/>
              </a:rPr>
              <a:t> που δεν υπερβαίνει τα </a:t>
            </a:r>
            <a:r>
              <a:rPr lang="el-GR" b="1" dirty="0">
                <a:latin typeface="Arial" panose="020B0604020202020204" pitchFamily="34" charset="0"/>
                <a:ea typeface="Times New Roman" panose="02020603050405020304" pitchFamily="18" charset="0"/>
              </a:rPr>
              <a:t>τρία  έτη</a:t>
            </a:r>
            <a:r>
              <a:rPr lang="el-GR" dirty="0">
                <a:latin typeface="Arial" panose="020B0604020202020204" pitchFamily="34" charset="0"/>
                <a:ea typeface="Times New Roman" panose="02020603050405020304" pitchFamily="18" charset="0"/>
              </a:rPr>
              <a:t>. </a:t>
            </a:r>
          </a:p>
          <a:p>
            <a:pPr algn="just">
              <a:lnSpc>
                <a:spcPct val="200000"/>
              </a:lnSpc>
            </a:pPr>
            <a:endParaRPr lang="el-GR" dirty="0">
              <a:latin typeface="Arial" panose="020B0604020202020204" pitchFamily="34" charset="0"/>
              <a:ea typeface="Times New Roman" panose="02020603050405020304" pitchFamily="18" charset="0"/>
            </a:endParaRPr>
          </a:p>
          <a:p>
            <a:pPr marL="285750" indent="-285750" algn="just">
              <a:lnSpc>
                <a:spcPct val="200000"/>
              </a:lnSpc>
              <a:buFont typeface="Arial" panose="020B0604020202020204" pitchFamily="34" charset="0"/>
              <a:buChar char="•"/>
            </a:pPr>
            <a:r>
              <a:rPr lang="el-GR" b="1" dirty="0">
                <a:latin typeface="Arial" panose="020B0604020202020204" pitchFamily="34" charset="0"/>
                <a:cs typeface="Arial" panose="020B0604020202020204" pitchFamily="34" charset="0"/>
              </a:rPr>
              <a:t>Νομικό πρόσωπο </a:t>
            </a:r>
            <a:r>
              <a:rPr lang="el-GR" dirty="0">
                <a:latin typeface="Arial" panose="020B0604020202020204" pitchFamily="34" charset="0"/>
                <a:cs typeface="Arial" panose="020B0604020202020204" pitchFamily="34" charset="0"/>
              </a:rPr>
              <a:t>το οποίο καταδικάζεται για τη διάπραξη οποιουδήποτε αδικήματος προβλέπεται στο παρόν Νόμο υπόκειται σε </a:t>
            </a:r>
            <a:r>
              <a:rPr lang="el-GR" b="1" dirty="0">
                <a:latin typeface="Arial" panose="020B0604020202020204" pitchFamily="34" charset="0"/>
                <a:cs typeface="Arial" panose="020B0604020202020204" pitchFamily="34" charset="0"/>
              </a:rPr>
              <a:t>χρηματική ποινή </a:t>
            </a:r>
            <a:r>
              <a:rPr lang="el-GR" dirty="0">
                <a:latin typeface="Arial" panose="020B0604020202020204" pitchFamily="34" charset="0"/>
                <a:cs typeface="Arial" panose="020B0604020202020204" pitchFamily="34" charset="0"/>
              </a:rPr>
              <a:t>που δεν υπερβαίνει τις </a:t>
            </a:r>
            <a:r>
              <a:rPr lang="el-GR" b="1" dirty="0">
                <a:latin typeface="Arial" panose="020B0604020202020204" pitchFamily="34" charset="0"/>
                <a:cs typeface="Arial" panose="020B0604020202020204" pitchFamily="34" charset="0"/>
              </a:rPr>
              <a:t>τριακόσιες χιλιάδες ευρώ (€300.000)</a:t>
            </a:r>
            <a:r>
              <a:rPr lang="el-GR" dirty="0">
                <a:latin typeface="Arial" panose="020B0604020202020204" pitchFamily="34" charset="0"/>
                <a:cs typeface="Arial" panose="020B0604020202020204" pitchFamily="34" charset="0"/>
              </a:rPr>
              <a:t> </a:t>
            </a:r>
          </a:p>
          <a:p>
            <a:pPr algn="just">
              <a:lnSpc>
                <a:spcPct val="200000"/>
              </a:lnSpc>
            </a:pPr>
            <a:endParaRPr lang="el-GR" dirty="0">
              <a:latin typeface="Arial" panose="020B0604020202020204" pitchFamily="34" charset="0"/>
              <a:cs typeface="Arial" panose="020B0604020202020204" pitchFamily="34" charset="0"/>
            </a:endParaRPr>
          </a:p>
          <a:p>
            <a:pPr marL="285750" indent="-285750" algn="just">
              <a:lnSpc>
                <a:spcPct val="200000"/>
              </a:lnSpc>
              <a:buFont typeface="Arial" panose="020B0604020202020204" pitchFamily="34" charset="0"/>
              <a:buChar char="•"/>
            </a:pPr>
            <a:r>
              <a:rPr lang="el-GR" dirty="0">
                <a:latin typeface="Arial" panose="020B0604020202020204" pitchFamily="34" charset="0"/>
                <a:cs typeface="Arial" panose="020B0604020202020204" pitchFamily="34" charset="0"/>
              </a:rPr>
              <a:t>Πέραν της ποινικής ευθύνης για τη διάπραξη των αδικημάτων που προβλέπονται στον παρόντα Νόμο, το </a:t>
            </a:r>
            <a:r>
              <a:rPr lang="el-GR" b="1" dirty="0">
                <a:latin typeface="Arial" panose="020B0604020202020204" pitchFamily="34" charset="0"/>
                <a:cs typeface="Arial" panose="020B0604020202020204" pitchFamily="34" charset="0"/>
              </a:rPr>
              <a:t>νομικό πρόσωπο υπέχει επίσης και αστική ευθύνη</a:t>
            </a:r>
            <a:r>
              <a:rPr lang="el-GR"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52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9674" y="202561"/>
            <a:ext cx="10315575" cy="6740307"/>
          </a:xfrm>
          <a:prstGeom prst="rect">
            <a:avLst/>
          </a:prstGeom>
        </p:spPr>
        <p:txBody>
          <a:bodyPr wrap="square">
            <a:spAutoFit/>
          </a:bodyPr>
          <a:lstStyle/>
          <a:p>
            <a:pPr algn="just">
              <a:lnSpc>
                <a:spcPct val="200000"/>
              </a:lnSpc>
              <a:spcAft>
                <a:spcPts val="0"/>
              </a:spcAft>
              <a:tabLst>
                <a:tab pos="-457200" algn="l"/>
                <a:tab pos="457200" algn="l"/>
              </a:tabLst>
            </a:pPr>
            <a:r>
              <a:rPr lang="el-GR" dirty="0">
                <a:latin typeface="Arial" panose="020B0604020202020204" pitchFamily="34" charset="0"/>
                <a:ea typeface="Calibri" panose="020F0502020204030204" pitchFamily="34" charset="0"/>
                <a:cs typeface="Times New Roman" panose="02020603050405020304" pitchFamily="18" charset="0"/>
              </a:rPr>
              <a:t>Το Δικαστήριο δύναται, σε οποιοδήποτε στάδιο της διαδικασίας ή κατά την επιβολή ποινής σε καταδικασθέν φυσικό ή νομικό πρόσωπο, να διατάξει ως επιπρόσθετη ποινή ή κύρωση</a:t>
            </a:r>
            <a:r>
              <a:rPr lang="el-GR" spc="-15" dirty="0">
                <a:latin typeface="Arial" panose="020B0604020202020204" pitchFamily="34" charset="0"/>
                <a:ea typeface="Times New Roman" panose="02020603050405020304" pitchFamily="18" charset="0"/>
                <a:cs typeface="Times New Roman" panose="02020603050405020304" pitchFamily="18" charset="0"/>
              </a:rPr>
              <a:t>-</a:t>
            </a:r>
          </a:p>
          <a:p>
            <a:pPr marL="285750" indent="-285750" algn="just">
              <a:lnSpc>
                <a:spcPct val="200000"/>
              </a:lnSpc>
              <a:spcAft>
                <a:spcPts val="0"/>
              </a:spcAft>
              <a:buFont typeface="Wingdings" panose="05000000000000000000" pitchFamily="2" charset="2"/>
              <a:buChar char="q"/>
              <a:tabLst>
                <a:tab pos="-457200" algn="l"/>
                <a:tab pos="457200" algn="l"/>
              </a:tabLst>
            </a:pPr>
            <a:r>
              <a:rPr lang="el-GR" dirty="0">
                <a:latin typeface="Arial" panose="020B0604020202020204" pitchFamily="34" charset="0"/>
                <a:cs typeface="Arial" panose="020B0604020202020204" pitchFamily="34" charset="0"/>
              </a:rPr>
              <a:t>τον αποκλεισμό από δημόσιες παροχές ή ενισχύσεις</a:t>
            </a:r>
            <a:r>
              <a:rPr lang="el-GR" dirty="0">
                <a:latin typeface="Arial" panose="020B0604020202020204" pitchFamily="34" charset="0"/>
                <a:cs typeface="Arial" panose="020B0604020202020204" pitchFamily="34" charset="0"/>
                <a:sym typeface="Symbol" panose="05050102010706020507" pitchFamily="18" charset="2"/>
              </a:rPr>
              <a:t></a:t>
            </a:r>
          </a:p>
          <a:p>
            <a:pPr marL="285750" indent="-285750" algn="just">
              <a:lnSpc>
                <a:spcPct val="200000"/>
              </a:lnSpc>
              <a:spcAft>
                <a:spcPts val="0"/>
              </a:spcAft>
              <a:buFont typeface="Wingdings" panose="05000000000000000000" pitchFamily="2" charset="2"/>
              <a:buChar char="q"/>
              <a:tabLst>
                <a:tab pos="-457200" algn="l"/>
                <a:tab pos="457200" algn="l"/>
              </a:tabLst>
            </a:pPr>
            <a:r>
              <a:rPr lang="el-GR" dirty="0">
                <a:latin typeface="Arial" panose="020B0604020202020204" pitchFamily="34" charset="0"/>
                <a:cs typeface="Arial" panose="020B0604020202020204" pitchFamily="34" charset="0"/>
              </a:rPr>
              <a:t>τη διάλυση του νομικού προσώπου</a:t>
            </a:r>
            <a:r>
              <a:rPr lang="el-GR" dirty="0">
                <a:latin typeface="Arial" panose="020B0604020202020204" pitchFamily="34" charset="0"/>
                <a:cs typeface="Arial" panose="020B0604020202020204" pitchFamily="34" charset="0"/>
                <a:sym typeface="Symbol" panose="05050102010706020507" pitchFamily="18" charset="2"/>
              </a:rPr>
              <a:t></a:t>
            </a:r>
          </a:p>
          <a:p>
            <a:pPr marL="285750" indent="-285750" algn="just">
              <a:lnSpc>
                <a:spcPct val="200000"/>
              </a:lnSpc>
              <a:spcAft>
                <a:spcPts val="0"/>
              </a:spcAft>
              <a:buFont typeface="Wingdings" panose="05000000000000000000" pitchFamily="2" charset="2"/>
              <a:buChar char="q"/>
              <a:tabLst>
                <a:tab pos="-457200" algn="l"/>
                <a:tab pos="457200" algn="l"/>
              </a:tabLst>
            </a:pPr>
            <a:r>
              <a:rPr lang="el-GR" dirty="0">
                <a:latin typeface="Arial" panose="020B0604020202020204" pitchFamily="34" charset="0"/>
                <a:cs typeface="Arial" panose="020B0604020202020204" pitchFamily="34" charset="0"/>
              </a:rPr>
              <a:t>το προσωρινό ή το μόνιμο κλείσιμο των υποστατικών ή εγκαταστάσεων που χρησιμοποιήθηκαν για τη διάπραξη του αδικήματος∙</a:t>
            </a:r>
          </a:p>
          <a:p>
            <a:pPr marL="285750" indent="-285750" algn="just">
              <a:lnSpc>
                <a:spcPct val="200000"/>
              </a:lnSpc>
              <a:spcAft>
                <a:spcPts val="0"/>
              </a:spcAft>
              <a:buFont typeface="Wingdings" panose="05000000000000000000" pitchFamily="2" charset="2"/>
              <a:buChar char="q"/>
              <a:tabLst>
                <a:tab pos="-457200" algn="l"/>
                <a:tab pos="457200" algn="l"/>
              </a:tabLst>
            </a:pPr>
            <a:r>
              <a:rPr lang="el-GR" dirty="0">
                <a:latin typeface="Arial" panose="020B0604020202020204" pitchFamily="34" charset="0"/>
                <a:cs typeface="Arial" panose="020B0604020202020204" pitchFamily="34" charset="0"/>
              </a:rPr>
              <a:t>την κατάσχεση και τη δήμευση οποιουδήποτε αντικειμένου ή μέσου το οποίο χρησιμοποιήθηκε για τη διάπραξη οποιουδήποτε αδικήματος που προβλέπεται στον παρόντα Νόμο∙</a:t>
            </a:r>
          </a:p>
          <a:p>
            <a:pPr algn="just">
              <a:lnSpc>
                <a:spcPct val="200000"/>
              </a:lnSpc>
              <a:tabLst>
                <a:tab pos="-457200" algn="l"/>
                <a:tab pos="457200" algn="l"/>
              </a:tabLst>
            </a:pPr>
            <a:r>
              <a:rPr lang="el-GR" b="1" dirty="0">
                <a:latin typeface="Arial" panose="020B0604020202020204" pitchFamily="34" charset="0"/>
                <a:cs typeface="Arial" panose="020B0604020202020204" pitchFamily="34" charset="0"/>
              </a:rPr>
              <a:t>Παράλειψη συμμόρφωσης </a:t>
            </a:r>
            <a:r>
              <a:rPr lang="el-GR" dirty="0">
                <a:latin typeface="Arial" panose="020B0604020202020204" pitchFamily="34" charset="0"/>
                <a:cs typeface="Arial" panose="020B0604020202020204" pitchFamily="34" charset="0"/>
              </a:rPr>
              <a:t>με διάταγμα του Δικαστηρίου </a:t>
            </a:r>
            <a:r>
              <a:rPr lang="el-GR" b="1" dirty="0">
                <a:latin typeface="Arial" panose="020B0604020202020204" pitchFamily="34" charset="0"/>
                <a:cs typeface="Arial" panose="020B0604020202020204" pitchFamily="34" charset="0"/>
              </a:rPr>
              <a:t>συνιστά ποινικό αδίκημα </a:t>
            </a:r>
            <a:r>
              <a:rPr lang="el-GR" dirty="0">
                <a:latin typeface="Arial" panose="020B0604020202020204" pitchFamily="34" charset="0"/>
                <a:cs typeface="Arial" panose="020B0604020202020204" pitchFamily="34" charset="0"/>
              </a:rPr>
              <a:t>και τιμωρείται με </a:t>
            </a:r>
            <a:r>
              <a:rPr lang="el-GR" b="1" dirty="0">
                <a:latin typeface="Arial" panose="020B0604020202020204" pitchFamily="34" charset="0"/>
                <a:cs typeface="Arial" panose="020B0604020202020204" pitchFamily="34" charset="0"/>
              </a:rPr>
              <a:t>ποινή φυλάκισης </a:t>
            </a:r>
            <a:r>
              <a:rPr lang="el-GR" dirty="0">
                <a:latin typeface="Arial" panose="020B0604020202020204" pitchFamily="34" charset="0"/>
                <a:cs typeface="Arial" panose="020B0604020202020204" pitchFamily="34" charset="0"/>
              </a:rPr>
              <a:t>που δεν υπερβαίνει τα </a:t>
            </a:r>
            <a:r>
              <a:rPr lang="el-GR" b="1" dirty="0">
                <a:latin typeface="Arial" panose="020B0604020202020204" pitchFamily="34" charset="0"/>
                <a:cs typeface="Arial" panose="020B0604020202020204" pitchFamily="34" charset="0"/>
              </a:rPr>
              <a:t>5 έτη ή με χρηματική ποινή </a:t>
            </a:r>
            <a:r>
              <a:rPr lang="el-GR" dirty="0">
                <a:latin typeface="Arial" panose="020B0604020202020204" pitchFamily="34" charset="0"/>
                <a:cs typeface="Arial" panose="020B0604020202020204" pitchFamily="34" charset="0"/>
              </a:rPr>
              <a:t>που δεν υπερβαίνει τις </a:t>
            </a:r>
            <a:r>
              <a:rPr lang="el-GR" b="1" dirty="0" err="1">
                <a:latin typeface="Arial" panose="020B0604020202020204" pitchFamily="34" charset="0"/>
                <a:cs typeface="Arial" panose="020B0604020202020204" pitchFamily="34" charset="0"/>
              </a:rPr>
              <a:t>εκατόν</a:t>
            </a:r>
            <a:r>
              <a:rPr lang="el-GR" b="1" dirty="0">
                <a:latin typeface="Arial" panose="020B0604020202020204" pitchFamily="34" charset="0"/>
                <a:cs typeface="Arial" panose="020B0604020202020204" pitchFamily="34" charset="0"/>
              </a:rPr>
              <a:t> εβδομήντα χιλιάδες ευρώ (€170.000)</a:t>
            </a:r>
            <a:r>
              <a:rPr lang="el-GR" dirty="0">
                <a:latin typeface="Arial" panose="020B0604020202020204" pitchFamily="34" charset="0"/>
                <a:cs typeface="Arial" panose="020B0604020202020204" pitchFamily="34" charset="0"/>
              </a:rPr>
              <a:t> ή και με τις δύο αυτές ποινές.</a:t>
            </a:r>
            <a:endParaRPr lang="en-GB" dirty="0">
              <a:latin typeface="Arial" panose="020B0604020202020204" pitchFamily="34" charset="0"/>
              <a:cs typeface="Arial" panose="020B0604020202020204" pitchFamily="34" charset="0"/>
            </a:endParaRPr>
          </a:p>
          <a:p>
            <a:pPr algn="just">
              <a:lnSpc>
                <a:spcPct val="200000"/>
              </a:lnSpc>
              <a:spcAft>
                <a:spcPts val="0"/>
              </a:spcAft>
              <a:tabLst>
                <a:tab pos="-457200" algn="l"/>
                <a:tab pos="457200" algn="l"/>
              </a:tabLst>
            </a:pPr>
            <a:endParaRPr lang="en-GB"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9281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2049" y="457258"/>
            <a:ext cx="10506075" cy="5632311"/>
          </a:xfrm>
          <a:prstGeom prst="rect">
            <a:avLst/>
          </a:prstGeom>
        </p:spPr>
        <p:txBody>
          <a:bodyPr wrap="square">
            <a:spAutoFit/>
          </a:bodyPr>
          <a:lstStyle/>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Ο Γενικός Εισαγγελέας της Δημοκρατίας, ο Αρχηγός της Αστυνομίας και το Δικαστήριο, </a:t>
            </a:r>
            <a:r>
              <a:rPr lang="el-GR" b="1" dirty="0">
                <a:latin typeface="Arial" panose="020B0604020202020204" pitchFamily="34" charset="0"/>
                <a:ea typeface="Calibri" panose="020F0502020204030204" pitchFamily="34" charset="0"/>
                <a:cs typeface="Times New Roman" panose="02020603050405020304" pitchFamily="18" charset="0"/>
              </a:rPr>
              <a:t>στο πλαίσιο των εξουσιών και αρμοδιοτήτων τους, λαμβάνουν τα αναγκαία μέτρα </a:t>
            </a:r>
            <a:r>
              <a:rPr lang="el-GR" dirty="0">
                <a:latin typeface="Arial" panose="020B0604020202020204" pitchFamily="34" charset="0"/>
                <a:ea typeface="Calibri" panose="020F0502020204030204" pitchFamily="34" charset="0"/>
                <a:cs typeface="Times New Roman" panose="02020603050405020304" pitchFamily="18" charset="0"/>
              </a:rPr>
              <a:t>προκειμένου να –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(α) ανταποκρίνονται εγκαίρως και καταλλήλως σε όλες τις μορφές βίας, προσφέροντας επαρκή και άμεση προστασία στα θύματα.</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(β) διασφαλίσουν ότι η ποινική διαδικασία έχει προτεραιότητα και διεξάγεται χωρίς καθυστέρηση∙</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(γ) διασφαλίσουν ότι η διεξαγωγή της ποινικής διαδικασίας δεν θα επιδεινώσει την τραυματική εμπειρία που βίωσε το θύμα∙ </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3090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0625" y="1114425"/>
            <a:ext cx="10163175" cy="4247317"/>
          </a:xfrm>
          <a:prstGeom prst="rect">
            <a:avLst/>
          </a:prstGeom>
        </p:spPr>
        <p:txBody>
          <a:bodyPr wrap="square">
            <a:spAutoFit/>
          </a:bodyPr>
          <a:lstStyle/>
          <a:p>
            <a:pPr marR="201295" algn="just">
              <a:lnSpc>
                <a:spcPct val="15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(δ) εξασφαλίσουν ότι τα πρόσωπα, οι μονάδες ή οι υπηρεσίες που είναι επιφορτισμένες με την ποινική έρευνα, δίωξη και προσαγωγή των αδικημάτων, τυγχάνουν της ανάλογης επιμόρφωσης αναφορικά με την εφαρμογή του παρόντος Νόμου∙ </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15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15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(ε) θέσουν στη διάθεση των προσώπων, μονάδων ή υπηρεσιών που είναι επιφορτισμένες με την ποινική έρευνα και δίωξη, αποτελεσματικά εργαλεία έρευνας καθώς και άλλων απαραίτητων μέσων και διευκολύνσεων∙</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15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R="201295" algn="just">
              <a:lnSpc>
                <a:spcPct val="15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a:t>
            </a:r>
            <a:r>
              <a:rPr lang="el-GR" dirty="0" err="1">
                <a:latin typeface="Arial" panose="020B0604020202020204" pitchFamily="34" charset="0"/>
                <a:ea typeface="Calibri" panose="020F0502020204030204" pitchFamily="34" charset="0"/>
                <a:cs typeface="Arial" panose="020B0604020202020204" pitchFamily="34" charset="0"/>
              </a:rPr>
              <a:t>στ</a:t>
            </a:r>
            <a:r>
              <a:rPr lang="el-GR" dirty="0">
                <a:latin typeface="Arial" panose="020B0604020202020204" pitchFamily="34" charset="0"/>
                <a:ea typeface="Calibri" panose="020F0502020204030204" pitchFamily="34" charset="0"/>
                <a:cs typeface="Arial" panose="020B0604020202020204" pitchFamily="34" charset="0"/>
              </a:rPr>
              <a:t>) διασφαλίσουν ότι η αβεβαιότητα για την πραγματική ηλικία του θύματος δεν θα αποτρέψει την εκκίνηση των ποινικών ερευνών.</a:t>
            </a:r>
            <a:endParaRPr lang="en-GB"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6537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66851" y="434680"/>
            <a:ext cx="9782174" cy="6711068"/>
          </a:xfrm>
          <a:prstGeom prst="rect">
            <a:avLst/>
          </a:prstGeom>
        </p:spPr>
        <p:txBody>
          <a:bodyPr wrap="square">
            <a:spAutoFit/>
          </a:bodyPr>
          <a:lstStyle/>
          <a:p>
            <a:pPr marL="285750" marR="201295" indent="-285750" algn="just">
              <a:lnSpc>
                <a:spcPct val="200000"/>
              </a:lnSpc>
              <a:spcAft>
                <a:spcPts val="0"/>
              </a:spcAft>
              <a:buFont typeface="Arial" panose="020B0604020202020204" pitchFamily="34" charset="0"/>
              <a:buChar char="•"/>
            </a:pPr>
            <a:r>
              <a:rPr lang="el-GR" dirty="0">
                <a:latin typeface="Arial" panose="020B0604020202020204" pitchFamily="34" charset="0"/>
                <a:ea typeface="Calibri" panose="020F0502020204030204" pitchFamily="34" charset="0"/>
                <a:cs typeface="Arial" panose="020B0604020202020204" pitchFamily="34" charset="0"/>
              </a:rPr>
              <a:t>Οποιοσδήποτε </a:t>
            </a:r>
            <a:r>
              <a:rPr lang="el-GR" b="1" dirty="0">
                <a:latin typeface="Arial" panose="020B0604020202020204" pitchFamily="34" charset="0"/>
                <a:ea typeface="Calibri" panose="020F0502020204030204" pitchFamily="34" charset="0"/>
                <a:cs typeface="Arial" panose="020B0604020202020204" pitchFamily="34" charset="0"/>
              </a:rPr>
              <a:t>παραλείπει να καταγγείλει πράξεις βίας κατά των γυναικών </a:t>
            </a:r>
            <a:r>
              <a:rPr lang="el-GR" dirty="0">
                <a:latin typeface="Arial" panose="020B0604020202020204" pitchFamily="34" charset="0"/>
                <a:ea typeface="Calibri" panose="020F0502020204030204" pitchFamily="34" charset="0"/>
                <a:cs typeface="Arial" panose="020B0604020202020204" pitchFamily="34" charset="0"/>
              </a:rPr>
              <a:t>που περιέρχεται σε γνώση του και δυνατό να συνιστούν του παρόντος Νόμου ή δεν προωθεί σχετική καταγγελία, διαπράττει αδίκημα και σε περίπτωση καταδίκης του υπόκειται σε </a:t>
            </a:r>
            <a:r>
              <a:rPr lang="el-GR" b="1" dirty="0">
                <a:latin typeface="Arial" panose="020B0604020202020204" pitchFamily="34" charset="0"/>
                <a:ea typeface="Calibri" panose="020F0502020204030204" pitchFamily="34" charset="0"/>
                <a:cs typeface="Arial" panose="020B0604020202020204" pitchFamily="34" charset="0"/>
              </a:rPr>
              <a:t>ποινή φυλάκισης μέχρι 5 έτη ή σε χρηματική ποινή </a:t>
            </a:r>
            <a:r>
              <a:rPr lang="el-GR" dirty="0">
                <a:latin typeface="Arial" panose="020B0604020202020204" pitchFamily="34" charset="0"/>
                <a:ea typeface="Calibri" panose="020F0502020204030204" pitchFamily="34" charset="0"/>
                <a:cs typeface="Arial" panose="020B0604020202020204" pitchFamily="34" charset="0"/>
              </a:rPr>
              <a:t>μέχρι </a:t>
            </a:r>
            <a:r>
              <a:rPr lang="el-GR" b="1" dirty="0">
                <a:latin typeface="Arial" panose="020B0604020202020204" pitchFamily="34" charset="0"/>
                <a:ea typeface="Calibri" panose="020F0502020204030204" pitchFamily="34" charset="0"/>
                <a:cs typeface="Arial" panose="020B0604020202020204" pitchFamily="34" charset="0"/>
              </a:rPr>
              <a:t>δέκα χιλιάδες ευρώ (€10.000) ή και στις δύο αυτές ποινές</a:t>
            </a:r>
            <a:r>
              <a:rPr lang="el-GR" dirty="0">
                <a:latin typeface="Arial" panose="020B0604020202020204" pitchFamily="34" charset="0"/>
                <a:ea typeface="Times New Roman" panose="02020603050405020304" pitchFamily="18" charset="0"/>
                <a:cs typeface="Arial" panose="020B0604020202020204" pitchFamily="34" charset="0"/>
              </a:rPr>
              <a:t> </a:t>
            </a:r>
            <a:r>
              <a:rPr lang="el-GR" dirty="0">
                <a:latin typeface="Arial" panose="020B0604020202020204" pitchFamily="34" charset="0"/>
                <a:ea typeface="Calibri" panose="020F0502020204030204" pitchFamily="34" charset="0"/>
                <a:cs typeface="Arial" panose="020B0604020202020204" pitchFamily="34" charset="0"/>
              </a:rPr>
              <a:t>. </a:t>
            </a:r>
          </a:p>
          <a:p>
            <a:pPr marL="285750" marR="201295" indent="-285750" algn="just">
              <a:lnSpc>
                <a:spcPct val="200000"/>
              </a:lnSpc>
              <a:spcAft>
                <a:spcPts val="0"/>
              </a:spcAft>
              <a:buFont typeface="Arial" panose="020B0604020202020204" pitchFamily="34" charset="0"/>
              <a:buChar char="•"/>
            </a:pPr>
            <a:r>
              <a:rPr lang="el-GR" dirty="0">
                <a:latin typeface="Arial" panose="020B0604020202020204" pitchFamily="34" charset="0"/>
                <a:cs typeface="Arial" panose="020B0604020202020204" pitchFamily="34" charset="0"/>
              </a:rPr>
              <a:t>Το δικαστήριο λαμβάνει ως </a:t>
            </a:r>
            <a:r>
              <a:rPr lang="el-GR" b="1" dirty="0">
                <a:latin typeface="Arial" panose="020B0604020202020204" pitchFamily="34" charset="0"/>
                <a:cs typeface="Arial" panose="020B0604020202020204" pitchFamily="34" charset="0"/>
              </a:rPr>
              <a:t>επιβαρυντική περίσταση </a:t>
            </a:r>
            <a:r>
              <a:rPr lang="el-GR" dirty="0">
                <a:latin typeface="Arial" panose="020B0604020202020204" pitchFamily="34" charset="0"/>
                <a:cs typeface="Arial" panose="020B0604020202020204" pitchFamily="34" charset="0"/>
              </a:rPr>
              <a:t>το γεγονός ότι το πρόσωπο που παραλείπει να καταγγείλει ή δεν προωθεί καταγγελία </a:t>
            </a:r>
            <a:r>
              <a:rPr lang="el-GR" b="1" dirty="0">
                <a:latin typeface="Arial" panose="020B0604020202020204" pitchFamily="34" charset="0"/>
                <a:cs typeface="Arial" panose="020B0604020202020204" pitchFamily="34" charset="0"/>
              </a:rPr>
              <a:t>είναι  λειτουργός των κοινωνικών υπηρεσιών ή δικηγόρος ο οποίος ασκεί το επάγγελμα ή μέλος  της Αστυνομίας  ή επαγγελματίας υγείας,</a:t>
            </a:r>
            <a:r>
              <a:rPr lang="el-GR" dirty="0">
                <a:latin typeface="Arial" panose="020B0604020202020204" pitchFamily="34" charset="0"/>
                <a:cs typeface="Arial" panose="020B0604020202020204" pitchFamily="34" charset="0"/>
              </a:rPr>
              <a:t> όπως ψυχίατρος, ιατρός οποιασδήποτε άλλης ειδικότητας, νοσηλευτής, ψυχολόγος   ή άλλος επαγγελματίας με συναφείς προς το αντικείμενο δραστηριότητες . </a:t>
            </a:r>
            <a:endParaRPr lang="en-GB" dirty="0">
              <a:latin typeface="Arial" panose="020B0604020202020204" pitchFamily="34" charset="0"/>
              <a:cs typeface="Arial" panose="020B0604020202020204" pitchFamily="34" charset="0"/>
            </a:endParaRPr>
          </a:p>
          <a:p>
            <a:r>
              <a:rPr lang="el-GR" dirty="0"/>
              <a:t> </a:t>
            </a:r>
            <a:endParaRPr lang="en-GB"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en-GB" sz="1100" dirty="0">
                <a:latin typeface="Calibri" panose="020F0502020204030204" pitchFamily="34" charset="0"/>
                <a:ea typeface="Calibri" panose="020F0502020204030204" pitchFamily="34" charset="0"/>
                <a:cs typeface="Times New Roman" panose="02020603050405020304" pitchFamily="18" charset="0"/>
              </a:rPr>
              <a:t> </a:t>
            </a:r>
            <a:r>
              <a:rPr lang="el-GR" sz="1400" dirty="0">
                <a:latin typeface="Times New Roman" panose="02020603050405020304" pitchFamily="18"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2421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625" y="266700"/>
            <a:ext cx="9601200" cy="1485900"/>
          </a:xfrm>
        </p:spPr>
        <p:txBody>
          <a:bodyPr/>
          <a:lstStyle/>
          <a:p>
            <a:r>
              <a:rPr lang="el-GR" b="1" dirty="0"/>
              <a:t>Δικαιώματα και Προστασία των Θυμάτων</a:t>
            </a:r>
            <a:endParaRPr lang="en-GB" b="1" dirty="0"/>
          </a:p>
        </p:txBody>
      </p:sp>
      <p:sp>
        <p:nvSpPr>
          <p:cNvPr id="3" name="Content Placeholder 2"/>
          <p:cNvSpPr>
            <a:spLocks noGrp="1"/>
          </p:cNvSpPr>
          <p:nvPr>
            <p:ph idx="1"/>
          </p:nvPr>
        </p:nvSpPr>
        <p:spPr>
          <a:xfrm>
            <a:off x="1485900" y="2333625"/>
            <a:ext cx="9601200" cy="3581400"/>
          </a:xfrm>
        </p:spPr>
        <p:txBody>
          <a:bodyPr/>
          <a:lstStyle/>
          <a:p>
            <a:pPr marL="0" indent="0" algn="just">
              <a:lnSpc>
                <a:spcPct val="200000"/>
              </a:lnSpc>
              <a:buNone/>
            </a:pPr>
            <a:r>
              <a:rPr lang="el-GR" sz="1800" b="1" dirty="0">
                <a:latin typeface="Arial" panose="020B0604020202020204" pitchFamily="34" charset="0"/>
                <a:cs typeface="Arial" panose="020B0604020202020204" pitchFamily="34" charset="0"/>
              </a:rPr>
              <a:t>Οι εμπλεκόμενες υπηρεσίες </a:t>
            </a:r>
            <a:r>
              <a:rPr lang="el-GR" sz="1800" dirty="0">
                <a:latin typeface="Arial" panose="020B0604020202020204" pitchFamily="34" charset="0"/>
                <a:cs typeface="Arial" panose="020B0604020202020204" pitchFamily="34" charset="0"/>
              </a:rPr>
              <a:t>καθώς και οι εμπλεκόμενοι μη κυβερνητικοί οργανισμοί </a:t>
            </a:r>
            <a:r>
              <a:rPr lang="el-GR" sz="1800" b="1" dirty="0">
                <a:latin typeface="Arial" panose="020B0604020202020204" pitchFamily="34" charset="0"/>
                <a:cs typeface="Arial" panose="020B0604020202020204" pitchFamily="34" charset="0"/>
              </a:rPr>
              <a:t>μεταχειρίζονται τα θύματα με τον οφειλόμενο σεβασμό της αξιοπρέπειας τους, </a:t>
            </a:r>
            <a:r>
              <a:rPr lang="el-GR" sz="1800" dirty="0">
                <a:latin typeface="Arial" panose="020B0604020202020204" pitchFamily="34" charset="0"/>
                <a:cs typeface="Arial" panose="020B0604020202020204" pitchFamily="34" charset="0"/>
              </a:rPr>
              <a:t>αναγνωρίζουν τα δικαιώματα και τα έννομα συμφέροντά τους, ιδίως στο πλαίσιο της ποινικής διαδικασίας καθώς και </a:t>
            </a:r>
            <a:r>
              <a:rPr lang="el-GR" sz="1800" b="1" dirty="0">
                <a:latin typeface="Arial" panose="020B0604020202020204" pitchFamily="34" charset="0"/>
                <a:cs typeface="Arial" panose="020B0604020202020204" pitchFamily="34" charset="0"/>
              </a:rPr>
              <a:t>διασφαλίζουν ότι τυγχάνουν ειδικής μεταχείρισης</a:t>
            </a:r>
            <a:r>
              <a:rPr lang="el-GR" sz="1800" dirty="0">
                <a:latin typeface="Arial" panose="020B0604020202020204" pitchFamily="34" charset="0"/>
                <a:cs typeface="Arial" panose="020B0604020202020204" pitchFamily="34" charset="0"/>
              </a:rPr>
              <a:t>, που ανταποκρίνεται με τον καλύτερο τρόπο στο συμφέρον τους, την κατάστασή τους, την ηλικία και το βαθμό της ωριμότητάς τους.</a:t>
            </a:r>
            <a:endParaRPr lang="en-GB" sz="1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857946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9275" y="486738"/>
            <a:ext cx="9391650" cy="2308324"/>
          </a:xfrm>
          <a:prstGeom prst="rect">
            <a:avLst/>
          </a:prstGeom>
        </p:spPr>
        <p:txBody>
          <a:bodyPr wrap="square">
            <a:spAutoFit/>
          </a:bodyPr>
          <a:lstStyle/>
          <a:p>
            <a:pPr marR="201295" algn="just">
              <a:lnSpc>
                <a:spcPct val="200000"/>
              </a:lnSpc>
              <a:spcAft>
                <a:spcPts val="0"/>
              </a:spcAft>
            </a:pPr>
            <a:r>
              <a:rPr lang="el-GR" b="1" dirty="0">
                <a:latin typeface="Arial" panose="020B0604020202020204" pitchFamily="34" charset="0"/>
                <a:ea typeface="Calibri" panose="020F0502020204030204" pitchFamily="34" charset="0"/>
                <a:cs typeface="Times New Roman" panose="02020603050405020304" pitchFamily="18" charset="0"/>
              </a:rPr>
              <a:t>Τα θύματα βίας δεν διώκονται ποινικά και δεν υπόκεινται σε κυρώσεις για τη συμμετοχή τους σε εγκληματικές δραστηριότητες</a:t>
            </a:r>
            <a:r>
              <a:rPr lang="el-GR" dirty="0">
                <a:latin typeface="Arial" panose="020B0604020202020204" pitchFamily="34" charset="0"/>
                <a:ea typeface="Calibri" panose="020F0502020204030204" pitchFamily="34" charset="0"/>
                <a:cs typeface="Times New Roman" panose="02020603050405020304" pitchFamily="18" charset="0"/>
              </a:rPr>
              <a:t>, τις οποίες εξαναγκάστηκαν να διαπράξουν ως άμεση συνέπεια του γεγονότος ότι υπέστησαν οιαδήποτε των πράξεων οι οποίες αναφέρονται στο παρόντα νόμο. </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0999" y="3242737"/>
            <a:ext cx="5267325" cy="2658000"/>
          </a:xfrm>
          <a:prstGeom prst="rect">
            <a:avLst/>
          </a:prstGeom>
          <a:ln>
            <a:noFill/>
          </a:ln>
          <a:effectLst>
            <a:softEdge rad="112500"/>
          </a:effectLst>
        </p:spPr>
      </p:pic>
    </p:spTree>
    <p:extLst>
      <p:ext uri="{BB962C8B-B14F-4D97-AF65-F5344CB8AC3E}">
        <p14:creationId xmlns:p14="http://schemas.microsoft.com/office/powerpoint/2010/main" val="1929258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685" y="343968"/>
            <a:ext cx="9601200" cy="895172"/>
          </a:xfrm>
        </p:spPr>
        <p:txBody>
          <a:bodyPr/>
          <a:lstStyle/>
          <a:p>
            <a:r>
              <a:rPr lang="el-GR" b="1" dirty="0"/>
              <a:t>Σκοπός και πεδίο εφαρμογής</a:t>
            </a:r>
            <a:endParaRPr lang="en-GB" b="1" dirty="0"/>
          </a:p>
        </p:txBody>
      </p:sp>
      <p:sp>
        <p:nvSpPr>
          <p:cNvPr id="3" name="Rectangle 2"/>
          <p:cNvSpPr/>
          <p:nvPr/>
        </p:nvSpPr>
        <p:spPr>
          <a:xfrm>
            <a:off x="1062924" y="1375873"/>
            <a:ext cx="9876721" cy="5016758"/>
          </a:xfrm>
          <a:prstGeom prst="rect">
            <a:avLst/>
          </a:prstGeom>
        </p:spPr>
        <p:txBody>
          <a:bodyPr wrap="square">
            <a:spAutoFit/>
          </a:bodyPr>
          <a:lstStyle/>
          <a:p>
            <a:pPr marR="359410" algn="just">
              <a:lnSpc>
                <a:spcPct val="200000"/>
              </a:lnSpc>
              <a:spcAft>
                <a:spcPts val="0"/>
              </a:spcAft>
            </a:pPr>
            <a:r>
              <a:rPr lang="el-GR" sz="2000" dirty="0">
                <a:latin typeface="Arial" panose="020B0604020202020204" pitchFamily="34" charset="0"/>
                <a:ea typeface="Calibri" panose="020F0502020204030204" pitchFamily="34" charset="0"/>
                <a:cs typeface="Times New Roman" panose="02020603050405020304" pitchFamily="18" charset="0"/>
              </a:rPr>
              <a:t>Σκοπός του παρόντος Νόμου είναι η λήψη μέτρων για την </a:t>
            </a:r>
            <a:r>
              <a:rPr lang="el-GR" sz="2000" b="1" dirty="0">
                <a:latin typeface="Arial" panose="020B0604020202020204" pitchFamily="34" charset="0"/>
                <a:ea typeface="Calibri" panose="020F0502020204030204" pitchFamily="34" charset="0"/>
                <a:cs typeface="Times New Roman" panose="02020603050405020304" pitchFamily="18" charset="0"/>
              </a:rPr>
              <a:t>πρόληψη</a:t>
            </a:r>
            <a:r>
              <a:rPr lang="el-GR" sz="2000" dirty="0">
                <a:latin typeface="Arial" panose="020B0604020202020204" pitchFamily="34" charset="0"/>
                <a:ea typeface="Calibri" panose="020F0502020204030204" pitchFamily="34" charset="0"/>
                <a:cs typeface="Times New Roman" panose="02020603050405020304" pitchFamily="18" charset="0"/>
              </a:rPr>
              <a:t>, </a:t>
            </a:r>
            <a:r>
              <a:rPr lang="el-GR" sz="2000" b="1" dirty="0">
                <a:latin typeface="Arial" panose="020B0604020202020204" pitchFamily="34" charset="0"/>
                <a:ea typeface="Calibri" panose="020F0502020204030204" pitchFamily="34" charset="0"/>
                <a:cs typeface="Times New Roman" panose="02020603050405020304" pitchFamily="18" charset="0"/>
              </a:rPr>
              <a:t>καταστολή</a:t>
            </a:r>
            <a:r>
              <a:rPr lang="el-GR" sz="2000" dirty="0">
                <a:latin typeface="Arial" panose="020B0604020202020204" pitchFamily="34" charset="0"/>
                <a:ea typeface="Calibri" panose="020F0502020204030204" pitchFamily="34" charset="0"/>
                <a:cs typeface="Times New Roman" panose="02020603050405020304" pitchFamily="18" charset="0"/>
              </a:rPr>
              <a:t> και </a:t>
            </a:r>
            <a:r>
              <a:rPr lang="el-GR" sz="2000" b="1" dirty="0">
                <a:latin typeface="Arial" panose="020B0604020202020204" pitchFamily="34" charset="0"/>
                <a:ea typeface="Calibri" panose="020F0502020204030204" pitchFamily="34" charset="0"/>
                <a:cs typeface="Times New Roman" panose="02020603050405020304" pitchFamily="18" charset="0"/>
              </a:rPr>
              <a:t>καταπολέμηση</a:t>
            </a:r>
            <a:r>
              <a:rPr lang="el-GR" sz="2000" dirty="0">
                <a:latin typeface="Arial" panose="020B0604020202020204" pitchFamily="34" charset="0"/>
                <a:ea typeface="Calibri" panose="020F0502020204030204" pitchFamily="34" charset="0"/>
                <a:cs typeface="Times New Roman" panose="02020603050405020304" pitchFamily="18" charset="0"/>
              </a:rPr>
              <a:t> των αδικημάτων της </a:t>
            </a:r>
            <a:r>
              <a:rPr lang="el-GR" sz="2000" b="1" dirty="0">
                <a:latin typeface="Arial" panose="020B0604020202020204" pitchFamily="34" charset="0"/>
                <a:ea typeface="Calibri" panose="020F0502020204030204" pitchFamily="34" charset="0"/>
                <a:cs typeface="Times New Roman" panose="02020603050405020304" pitchFamily="18" charset="0"/>
              </a:rPr>
              <a:t>βίας κατά των γυναικών</a:t>
            </a:r>
            <a:r>
              <a:rPr lang="el-GR" sz="2000" dirty="0">
                <a:latin typeface="Arial" panose="020B0604020202020204" pitchFamily="34" charset="0"/>
                <a:ea typeface="Calibri" panose="020F0502020204030204" pitchFamily="34" charset="0"/>
                <a:cs typeface="Times New Roman" panose="02020603050405020304" pitchFamily="18" charset="0"/>
              </a:rPr>
              <a:t>, η </a:t>
            </a:r>
            <a:r>
              <a:rPr lang="el-GR" sz="2000" b="1" dirty="0">
                <a:latin typeface="Arial" panose="020B0604020202020204" pitchFamily="34" charset="0"/>
                <a:ea typeface="Calibri" panose="020F0502020204030204" pitchFamily="34" charset="0"/>
                <a:cs typeface="Times New Roman" panose="02020603050405020304" pitchFamily="18" charset="0"/>
              </a:rPr>
              <a:t>προστασία και στήριξη των θυμάτων</a:t>
            </a:r>
            <a:r>
              <a:rPr lang="el-GR" sz="2000" dirty="0">
                <a:latin typeface="Arial" panose="020B0604020202020204" pitchFamily="34" charset="0"/>
                <a:ea typeface="Calibri" panose="020F0502020204030204" pitchFamily="34" charset="0"/>
                <a:cs typeface="Times New Roman" panose="02020603050405020304" pitchFamily="18" charset="0"/>
              </a:rPr>
              <a:t> των εν λόγω αδικημάτων, η </a:t>
            </a:r>
            <a:r>
              <a:rPr lang="el-GR" sz="2000" b="1" dirty="0">
                <a:latin typeface="Arial" panose="020B0604020202020204" pitchFamily="34" charset="0"/>
                <a:ea typeface="Calibri" panose="020F0502020204030204" pitchFamily="34" charset="0"/>
                <a:cs typeface="Times New Roman" panose="02020603050405020304" pitchFamily="18" charset="0"/>
              </a:rPr>
              <a:t>δίωξη των δραστώ</a:t>
            </a:r>
            <a:r>
              <a:rPr lang="el-GR" sz="2000" dirty="0">
                <a:latin typeface="Arial" panose="020B0604020202020204" pitchFamily="34" charset="0"/>
                <a:ea typeface="Calibri" panose="020F0502020204030204" pitchFamily="34" charset="0"/>
                <a:cs typeface="Times New Roman" panose="02020603050405020304" pitchFamily="18" charset="0"/>
              </a:rPr>
              <a:t>ν και η προώθηση της διεθνούς συνεργασίας για την εφαρμογή των πιο πάνω μέτρων.</a:t>
            </a:r>
          </a:p>
          <a:p>
            <a:pPr marR="359410" algn="just">
              <a:lnSpc>
                <a:spcPct val="200000"/>
              </a:lnSpc>
              <a:spcAft>
                <a:spcPts val="0"/>
              </a:spcAft>
            </a:pPr>
            <a:endParaRPr lang="en-GB" sz="2000" dirty="0">
              <a:latin typeface="Arial" panose="020B0604020202020204" pitchFamily="34" charset="0"/>
              <a:cs typeface="Arial" panose="020B0604020202020204" pitchFamily="34" charset="0"/>
            </a:endParaRPr>
          </a:p>
          <a:p>
            <a:pPr marR="359410" algn="just">
              <a:lnSpc>
                <a:spcPct val="200000"/>
              </a:lnSpc>
              <a:spcAft>
                <a:spcPts val="0"/>
              </a:spcAft>
            </a:pPr>
            <a:r>
              <a:rPr lang="el-GR" sz="2000" dirty="0">
                <a:latin typeface="Arial" panose="020B0604020202020204" pitchFamily="34" charset="0"/>
                <a:cs typeface="Arial" panose="020B0604020202020204" pitchFamily="34" charset="0"/>
              </a:rPr>
              <a:t>Η </a:t>
            </a:r>
            <a:r>
              <a:rPr lang="el-GR" sz="2000" b="1" dirty="0">
                <a:latin typeface="Arial" panose="020B0604020202020204" pitchFamily="34" charset="0"/>
                <a:cs typeface="Arial" panose="020B0604020202020204" pitchFamily="34" charset="0"/>
              </a:rPr>
              <a:t>προστασία και προώθηση των δικαιωμάτων </a:t>
            </a:r>
            <a:r>
              <a:rPr lang="el-GR" sz="2000" dirty="0">
                <a:latin typeface="Arial" panose="020B0604020202020204" pitchFamily="34" charset="0"/>
                <a:cs typeface="Arial" panose="020B0604020202020204" pitchFamily="34" charset="0"/>
              </a:rPr>
              <a:t>των θυμάτων </a:t>
            </a:r>
            <a:r>
              <a:rPr lang="el-GR" sz="2000" b="1" dirty="0">
                <a:latin typeface="Arial" panose="020B0604020202020204" pitchFamily="34" charset="0"/>
                <a:cs typeface="Arial" panose="020B0604020202020204" pitchFamily="34" charset="0"/>
              </a:rPr>
              <a:t>διασφαλίζεται</a:t>
            </a:r>
            <a:r>
              <a:rPr lang="el-GR" sz="2000" dirty="0">
                <a:latin typeface="Arial" panose="020B0604020202020204" pitchFamily="34" charset="0"/>
                <a:cs typeface="Arial" panose="020B0604020202020204" pitchFamily="34" charset="0"/>
              </a:rPr>
              <a:t> </a:t>
            </a:r>
            <a:r>
              <a:rPr lang="el-GR" sz="2000" b="1" dirty="0">
                <a:latin typeface="Arial" panose="020B0604020202020204" pitchFamily="34" charset="0"/>
                <a:cs typeface="Arial" panose="020B0604020202020204" pitchFamily="34" charset="0"/>
              </a:rPr>
              <a:t>χωρίς καμία διάκριση </a:t>
            </a:r>
            <a:r>
              <a:rPr lang="el-GR" sz="2000" dirty="0">
                <a:latin typeface="Arial" panose="020B0604020202020204" pitchFamily="34" charset="0"/>
                <a:cs typeface="Arial" panose="020B0604020202020204" pitchFamily="34" charset="0"/>
              </a:rPr>
              <a:t>λόγω φύλου, γένους, φυλής, χρώματος, γλώσσας, θρησκείας, πολιτικής ή άλλης άποψης, εθνικής ή κοινωνικής καταγωγής και άλλα.</a:t>
            </a:r>
            <a:endParaRPr lang="en-GB"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1913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3524" y="257174"/>
            <a:ext cx="9734551" cy="6601807"/>
          </a:xfrm>
          <a:prstGeom prst="rect">
            <a:avLst/>
          </a:prstGeom>
        </p:spPr>
        <p:txBody>
          <a:bodyPr wrap="square">
            <a:spAutoFit/>
          </a:bodyPr>
          <a:lstStyle/>
          <a:p>
            <a:pPr marR="201295" algn="just">
              <a:lnSpc>
                <a:spcPct val="200000"/>
              </a:lnSpc>
              <a:spcAft>
                <a:spcPts val="0"/>
              </a:spcAft>
            </a:pPr>
            <a:r>
              <a:rPr lang="el-GR" b="1" dirty="0">
                <a:latin typeface="Arial" panose="020B0604020202020204" pitchFamily="34" charset="0"/>
                <a:ea typeface="Calibri" panose="020F0502020204030204" pitchFamily="34" charset="0"/>
                <a:cs typeface="Times New Roman" panose="02020603050405020304" pitchFamily="18" charset="0"/>
              </a:rPr>
              <a:t>Πρώτος χειρισμός θύματος βίας</a:t>
            </a:r>
            <a:r>
              <a:rPr lang="el-GR" dirty="0">
                <a:latin typeface="Arial" panose="020B0604020202020204" pitchFamily="34" charset="0"/>
                <a:ea typeface="Calibri" panose="020F0502020204030204" pitchFamily="34" charset="0"/>
                <a:cs typeface="Times New Roman" panose="02020603050405020304" pitchFamily="18" charset="0"/>
              </a:rPr>
              <a:t>: Οι Υπηρεσίες Κοινωνικής Ευημερίας ή και η Αστυνομία κατά την πρώτη τους επαφή με το θύμα ή/και τον κηδεμόνα του, ανάλογα με την ηλικία και το βαθμό ωριμότητας, παρέχουν όλες τις αναγκαίες πληροφορίες, σε γλώσσα που το θύμα κατανοεί, συμπεριλαμβανομένης της μορφής </a:t>
            </a:r>
            <a:r>
              <a:rPr lang="el-GR" dirty="0" err="1">
                <a:latin typeface="Arial" panose="020B0604020202020204" pitchFamily="34" charset="0"/>
                <a:ea typeface="Calibri" panose="020F0502020204030204" pitchFamily="34" charset="0"/>
                <a:cs typeface="Times New Roman" panose="02020603050405020304" pitchFamily="18" charset="0"/>
              </a:rPr>
              <a:t>Braille</a:t>
            </a:r>
            <a:r>
              <a:rPr lang="el-GR" dirty="0">
                <a:latin typeface="Arial" panose="020B0604020202020204" pitchFamily="34" charset="0"/>
                <a:ea typeface="Calibri" panose="020F0502020204030204" pitchFamily="34" charset="0"/>
                <a:cs typeface="Times New Roman" panose="02020603050405020304" pitchFamily="18" charset="0"/>
              </a:rPr>
              <a:t> και της νοηματικής γλώσσας, οι οποίες περιλαμβάνουν τουλάχιστον τις ακόλουθες πληροφορίες: </a:t>
            </a:r>
          </a:p>
          <a:p>
            <a:pPr>
              <a:lnSpc>
                <a:spcPct val="150000"/>
              </a:lnSpc>
            </a:pPr>
            <a:endParaRPr lang="el-GR"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(α) σε ποιες υπηρεσίες ή οργανώσεις μπορεί να προσφεύγει για να της δοθεί υποστήριξη σε σχέση με την παροχή προστασίας, φροντίδας, ψυχολογικής στήριξης, νομικών ή άλλων συμβουλών· </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(β) το είδος της υποστήριξης που μπορεί να λαμβάνει σε σχέση με την ποινική διαδικασία, την πρόσβαση σε ιατρική περίθαλψη, σε οποιαδήποτε ειδική υποστήριξη, συμπεριλαμβανομένης της ψυχολογικής ή κοινωνικής ή οικονομικής βοήθειας και σε εναλλακτική στέγαση· </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2682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464046"/>
            <a:ext cx="10077450" cy="5632311"/>
          </a:xfrm>
          <a:prstGeom prst="rect">
            <a:avLst/>
          </a:prstGeom>
        </p:spPr>
        <p:txBody>
          <a:bodyPr wrap="square">
            <a:spAutoFit/>
          </a:bodyPr>
          <a:lstStyle/>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(γ) πού και με ποιο τρόπο μπορεί να υποβάλει καταγγελία εναντίον του δράστη· </a:t>
            </a:r>
            <a:endParaRPr lang="en-GB" dirty="0">
              <a:latin typeface="Arial" panose="020B0604020202020204" pitchFamily="34" charset="0"/>
              <a:ea typeface="Calibri" panose="020F0502020204030204" pitchFamily="34" charset="0"/>
              <a:cs typeface="Arial" panose="020B0604020202020204" pitchFamily="34"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(δ) τις διαδικασίες που έπονται της καταγγελίας και το ρόλο της ως θύμα στα πλαίσια των διαδικασιών αυτών· </a:t>
            </a:r>
            <a:endParaRPr lang="en-GB" dirty="0">
              <a:latin typeface="Arial" panose="020B0604020202020204" pitchFamily="34" charset="0"/>
              <a:ea typeface="Calibri" panose="020F0502020204030204" pitchFamily="34" charset="0"/>
              <a:cs typeface="Arial" panose="020B0604020202020204" pitchFamily="34"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(ε) πώς και υπό ποιους όρους μπορεί να λάβει προστασία· </a:t>
            </a:r>
            <a:endParaRPr lang="en-GB" dirty="0">
              <a:latin typeface="Arial" panose="020B0604020202020204" pitchFamily="34" charset="0"/>
              <a:ea typeface="Calibri" panose="020F0502020204030204" pitchFamily="34" charset="0"/>
              <a:cs typeface="Arial" panose="020B0604020202020204" pitchFamily="34"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a:t>
            </a:r>
            <a:r>
              <a:rPr lang="el-GR" dirty="0" err="1">
                <a:latin typeface="Arial" panose="020B0604020202020204" pitchFamily="34" charset="0"/>
                <a:ea typeface="Calibri" panose="020F0502020204030204" pitchFamily="34" charset="0"/>
                <a:cs typeface="Arial" panose="020B0604020202020204" pitchFamily="34" charset="0"/>
              </a:rPr>
              <a:t>στ</a:t>
            </a:r>
            <a:r>
              <a:rPr lang="el-GR" dirty="0">
                <a:latin typeface="Arial" panose="020B0604020202020204" pitchFamily="34" charset="0"/>
                <a:ea typeface="Calibri" panose="020F0502020204030204" pitchFamily="34" charset="0"/>
                <a:cs typeface="Arial" panose="020B0604020202020204" pitchFamily="34" charset="0"/>
              </a:rPr>
              <a:t>) σε ποιο βαθμό και υπό ποιους όρους έχει πρόσβαση σε: </a:t>
            </a:r>
            <a:endParaRPr lang="en-GB" dirty="0">
              <a:latin typeface="Arial" panose="020B0604020202020204" pitchFamily="34" charset="0"/>
              <a:ea typeface="Calibri" panose="020F0502020204030204" pitchFamily="34" charset="0"/>
              <a:cs typeface="Arial" panose="020B0604020202020204" pitchFamily="34" charset="0"/>
            </a:endParaRPr>
          </a:p>
          <a:p>
            <a:pPr marL="831850"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a:t>
            </a:r>
            <a:r>
              <a:rPr lang="en-GB" dirty="0" err="1">
                <a:latin typeface="Arial" panose="020B0604020202020204" pitchFamily="34" charset="0"/>
                <a:ea typeface="Calibri" panose="020F0502020204030204" pitchFamily="34" charset="0"/>
                <a:cs typeface="Arial" panose="020B0604020202020204" pitchFamily="34" charset="0"/>
              </a:rPr>
              <a:t>i</a:t>
            </a:r>
            <a:r>
              <a:rPr lang="el-GR" dirty="0">
                <a:latin typeface="Arial" panose="020B0604020202020204" pitchFamily="34" charset="0"/>
                <a:ea typeface="Calibri" panose="020F0502020204030204" pitchFamily="34" charset="0"/>
                <a:cs typeface="Arial" panose="020B0604020202020204" pitchFamily="34" charset="0"/>
              </a:rPr>
              <a:t>) νομικές συμβουλές, ή </a:t>
            </a:r>
            <a:endParaRPr lang="en-GB" dirty="0">
              <a:latin typeface="Arial" panose="020B0604020202020204" pitchFamily="34" charset="0"/>
              <a:ea typeface="Calibri" panose="020F0502020204030204" pitchFamily="34" charset="0"/>
              <a:cs typeface="Arial" panose="020B0604020202020204" pitchFamily="34" charset="0"/>
            </a:endParaRPr>
          </a:p>
          <a:p>
            <a:pPr marL="831850"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a:t>
            </a:r>
            <a:r>
              <a:rPr lang="en-GB" dirty="0">
                <a:latin typeface="Arial" panose="020B0604020202020204" pitchFamily="34" charset="0"/>
                <a:ea typeface="Calibri" panose="020F0502020204030204" pitchFamily="34" charset="0"/>
                <a:cs typeface="Arial" panose="020B0604020202020204" pitchFamily="34" charset="0"/>
              </a:rPr>
              <a:t>ii</a:t>
            </a:r>
            <a:r>
              <a:rPr lang="el-GR" dirty="0">
                <a:latin typeface="Arial" panose="020B0604020202020204" pitchFamily="34" charset="0"/>
                <a:ea typeface="Calibri" panose="020F0502020204030204" pitchFamily="34" charset="0"/>
                <a:cs typeface="Arial" panose="020B0604020202020204" pitchFamily="34" charset="0"/>
              </a:rPr>
              <a:t>) νομική συνδρομή, ή </a:t>
            </a:r>
            <a:endParaRPr lang="en-GB" dirty="0">
              <a:latin typeface="Arial" panose="020B0604020202020204" pitchFamily="34" charset="0"/>
              <a:ea typeface="Calibri" panose="020F0502020204030204" pitchFamily="34" charset="0"/>
              <a:cs typeface="Arial" panose="020B0604020202020204" pitchFamily="34" charset="0"/>
            </a:endParaRPr>
          </a:p>
          <a:p>
            <a:pPr marL="831850"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a:t>
            </a:r>
            <a:r>
              <a:rPr lang="en-GB" dirty="0">
                <a:latin typeface="Arial" panose="020B0604020202020204" pitchFamily="34" charset="0"/>
                <a:ea typeface="Calibri" panose="020F0502020204030204" pitchFamily="34" charset="0"/>
                <a:cs typeface="Arial" panose="020B0604020202020204" pitchFamily="34" charset="0"/>
              </a:rPr>
              <a:t>iii</a:t>
            </a:r>
            <a:r>
              <a:rPr lang="el-GR" dirty="0">
                <a:latin typeface="Arial" panose="020B0604020202020204" pitchFamily="34" charset="0"/>
                <a:ea typeface="Calibri" panose="020F0502020204030204" pitchFamily="34" charset="0"/>
                <a:cs typeface="Arial" panose="020B0604020202020204" pitchFamily="34" charset="0"/>
              </a:rPr>
              <a:t>) συμβουλές κάθε άλλου είδους, και στις περιπτώσεις (</a:t>
            </a:r>
            <a:r>
              <a:rPr lang="en-GB" dirty="0" err="1">
                <a:latin typeface="Arial" panose="020B0604020202020204" pitchFamily="34" charset="0"/>
                <a:ea typeface="Calibri" panose="020F0502020204030204" pitchFamily="34" charset="0"/>
                <a:cs typeface="Arial" panose="020B0604020202020204" pitchFamily="34" charset="0"/>
              </a:rPr>
              <a:t>i</a:t>
            </a:r>
            <a:r>
              <a:rPr lang="el-GR" dirty="0">
                <a:latin typeface="Arial" panose="020B0604020202020204" pitchFamily="34" charset="0"/>
                <a:ea typeface="Calibri" panose="020F0502020204030204" pitchFamily="34" charset="0"/>
                <a:cs typeface="Arial" panose="020B0604020202020204" pitchFamily="34" charset="0"/>
              </a:rPr>
              <a:t>) και (</a:t>
            </a:r>
            <a:r>
              <a:rPr lang="en-GB" dirty="0">
                <a:latin typeface="Arial" panose="020B0604020202020204" pitchFamily="34" charset="0"/>
                <a:ea typeface="Calibri" panose="020F0502020204030204" pitchFamily="34" charset="0"/>
                <a:cs typeface="Arial" panose="020B0604020202020204" pitchFamily="34" charset="0"/>
              </a:rPr>
              <a:t>ii</a:t>
            </a:r>
            <a:r>
              <a:rPr lang="el-GR" dirty="0">
                <a:latin typeface="Arial" panose="020B0604020202020204" pitchFamily="34" charset="0"/>
                <a:ea typeface="Calibri" panose="020F0502020204030204" pitchFamily="34" charset="0"/>
                <a:cs typeface="Arial" panose="020B0604020202020204" pitchFamily="34" charset="0"/>
              </a:rPr>
              <a:t>), κατά πόσο έχει το σχετικό δικαίωμα· </a:t>
            </a:r>
            <a:endParaRPr lang="en-GB" dirty="0">
              <a:latin typeface="Arial" panose="020B0604020202020204" pitchFamily="34" charset="0"/>
              <a:ea typeface="Calibri" panose="020F0502020204030204" pitchFamily="34" charset="0"/>
              <a:cs typeface="Arial" panose="020B0604020202020204" pitchFamily="34"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(ζ) ποιες προϋποθέσεις πρέπει να συντρέχουν για να δικαιούται αποζημίωσης·</a:t>
            </a:r>
            <a:endParaRPr lang="en-GB"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818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6824" y="774646"/>
            <a:ext cx="10086975" cy="5247590"/>
          </a:xfrm>
          <a:prstGeom prst="rect">
            <a:avLst/>
          </a:prstGeom>
        </p:spPr>
        <p:txBody>
          <a:bodyPr wrap="square">
            <a:spAutoFit/>
          </a:bodyPr>
          <a:lstStyle/>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(η) τον τρόπο και τους όρους υπό τους οποίους δικαιούται υπηρεσίες διερμηνείας και μετάφρασης·</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(θ) τις διαθέσιμες διαδικασίες υποβολής καταγγελιών σε περίπτωση που τα δικαιώματα της δεν γίνονται σεβαστά από την εμπλεκόμενη υπηρεσία·</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71805" marR="201295" algn="just">
              <a:lnSpc>
                <a:spcPct val="200000"/>
              </a:lnSpc>
              <a:spcAft>
                <a:spcPts val="0"/>
              </a:spcAft>
            </a:pPr>
            <a:r>
              <a:rPr lang="el-GR" dirty="0">
                <a:latin typeface="Arial" panose="020B0604020202020204" pitchFamily="34" charset="0"/>
                <a:ea typeface="Calibri" panose="020F0502020204030204" pitchFamily="34" charset="0"/>
                <a:cs typeface="Times New Roman" panose="02020603050405020304" pitchFamily="18" charset="0"/>
              </a:rPr>
              <a:t>(ι) τα στοιχεία επαφής του αρμόδιου λειτουργού της εμπλεκόμενης υπηρεσίας, για σκοπούς επικοινωνίας σχετικά με την υπόθεσή της· και</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71805" marR="201295" algn="just">
              <a:lnSpc>
                <a:spcPct val="200000"/>
              </a:lnSpc>
              <a:spcAft>
                <a:spcPts val="0"/>
              </a:spcAft>
              <a:tabLst>
                <a:tab pos="4471035" algn="l"/>
              </a:tabLst>
            </a:pPr>
            <a:r>
              <a:rPr lang="el-GR" dirty="0">
                <a:latin typeface="Arial" panose="020B0604020202020204" pitchFamily="34" charset="0"/>
                <a:ea typeface="Calibri" panose="020F0502020204030204" pitchFamily="34" charset="0"/>
                <a:cs typeface="Times New Roman" panose="02020603050405020304" pitchFamily="18" charset="0"/>
              </a:rPr>
              <a:t>(κ) εάν κατοικεί σε άλλο κράτος μέλος ή επιθυμεί να μεταβεί στο κράτος μέλος ή στην τρίτη χώρα καταγωγής της, ποιοι ιδιαίτεροι μηχανισμοί είναι διαθέσιμοι για την υπεράσπιση των συμφερόντων της.</a:t>
            </a:r>
            <a:r>
              <a:rPr lang="el-GR" sz="11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l-GR" sz="1100" dirty="0">
                <a:latin typeface="Times New Roman" panose="02020603050405020304" pitchFamily="18"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46755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571500"/>
            <a:ext cx="9906000" cy="3046988"/>
          </a:xfrm>
          <a:prstGeom prst="rect">
            <a:avLst/>
          </a:prstGeom>
        </p:spPr>
        <p:txBody>
          <a:bodyPr wrap="square">
            <a:spAutoFit/>
          </a:bodyPr>
          <a:lstStyle/>
          <a:p>
            <a:pPr marR="201930" algn="just">
              <a:lnSpc>
                <a:spcPct val="200000"/>
              </a:lnSpc>
              <a:spcAft>
                <a:spcPts val="0"/>
              </a:spcAft>
            </a:pPr>
            <a:r>
              <a:rPr lang="el-GR" dirty="0">
                <a:latin typeface="Arial" panose="020B0604020202020204" pitchFamily="34" charset="0"/>
                <a:ea typeface="Times New Roman" panose="02020603050405020304" pitchFamily="18" charset="0"/>
                <a:cs typeface="Times New Roman" panose="02020603050405020304" pitchFamily="18" charset="0"/>
              </a:rPr>
              <a:t>Κάθε θύμα, ανεξάρτητα από την προθυμία της να συνεργαστεί με τις διωκτικές αρχές, για την ποινική έρευνα, δίωξη ή δίκη, έχει </a:t>
            </a:r>
            <a:r>
              <a:rPr lang="el-GR" b="1" dirty="0">
                <a:latin typeface="Arial" panose="020B0604020202020204" pitchFamily="34" charset="0"/>
                <a:ea typeface="Times New Roman" panose="02020603050405020304" pitchFamily="18" charset="0"/>
                <a:cs typeface="Times New Roman" panose="02020603050405020304" pitchFamily="18" charset="0"/>
              </a:rPr>
              <a:t>δικαίωμα άμεσης πρόσβασης σε νομικές συμβουλές και νομική εκπροσώπηση </a:t>
            </a:r>
            <a:r>
              <a:rPr lang="el-GR" dirty="0">
                <a:latin typeface="Arial" panose="020B0604020202020204" pitchFamily="34" charset="0"/>
                <a:ea typeface="Times New Roman" panose="02020603050405020304" pitchFamily="18" charset="0"/>
                <a:cs typeface="Times New Roman" panose="02020603050405020304" pitchFamily="18" charset="0"/>
              </a:rPr>
              <a:t>για την </a:t>
            </a:r>
            <a:r>
              <a:rPr lang="el-GR" b="1" dirty="0">
                <a:latin typeface="Arial" panose="020B0604020202020204" pitchFamily="34" charset="0"/>
                <a:ea typeface="Times New Roman" panose="02020603050405020304" pitchFamily="18" charset="0"/>
                <a:cs typeface="Times New Roman" panose="02020603050405020304" pitchFamily="18" charset="0"/>
              </a:rPr>
              <a:t>απαίτηση αποζημίωσης </a:t>
            </a:r>
            <a:r>
              <a:rPr lang="el-GR" dirty="0">
                <a:latin typeface="Arial" panose="020B0604020202020204" pitchFamily="34" charset="0"/>
                <a:ea typeface="Times New Roman" panose="02020603050405020304" pitchFamily="18" charset="0"/>
                <a:cs typeface="Times New Roman" panose="02020603050405020304" pitchFamily="18" charset="0"/>
              </a:rPr>
              <a:t>σύμφωνα με τον περί Δικηγόρων Νόμο και νομικής αρωγής κατά τα προβλεπόμενα στον περί Νομικής Αρωγής Νόμου.</a:t>
            </a:r>
            <a:endParaRPr lang="en-GB"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l-GR" sz="1200" dirty="0">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4337" y="3501906"/>
            <a:ext cx="4048125" cy="2428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85139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9225" y="624185"/>
            <a:ext cx="9982200" cy="5078313"/>
          </a:xfrm>
          <a:prstGeom prst="rect">
            <a:avLst/>
          </a:prstGeom>
        </p:spPr>
        <p:txBody>
          <a:bodyPr wrap="square">
            <a:spAutoFit/>
          </a:bodyPr>
          <a:lstStyle/>
          <a:p>
            <a:pPr>
              <a:lnSpc>
                <a:spcPct val="200000"/>
              </a:lnSpc>
            </a:pPr>
            <a:r>
              <a:rPr lang="el-GR" b="1" dirty="0">
                <a:latin typeface="Arial" panose="020B0604020202020204" pitchFamily="34" charset="0"/>
                <a:ea typeface="Calibri" panose="020F0502020204030204" pitchFamily="34" charset="0"/>
              </a:rPr>
              <a:t>Οι διωκτικές αρχές διασφαλίζουν ότι </a:t>
            </a:r>
            <a:r>
              <a:rPr lang="el-GR" dirty="0">
                <a:latin typeface="Arial" panose="020B0604020202020204" pitchFamily="34" charset="0"/>
                <a:ea typeface="Calibri" panose="020F0502020204030204" pitchFamily="34" charset="0"/>
              </a:rPr>
              <a:t>στο πλαίσιο ποινικής διαδικασίας των αδικημάτων που προβλέπονται στο παρόντα Νόμο –</a:t>
            </a:r>
          </a:p>
          <a:p>
            <a:pPr>
              <a:lnSpc>
                <a:spcPct val="200000"/>
              </a:lnSpc>
            </a:pPr>
            <a:r>
              <a:rPr lang="el-GR" dirty="0">
                <a:latin typeface="Arial" panose="020B0604020202020204" pitchFamily="34" charset="0"/>
                <a:cs typeface="Arial" panose="020B0604020202020204" pitchFamily="34" charset="0"/>
              </a:rPr>
              <a:t>(α) οι συνεντεύξεις με το θύμα πραγματοποιούνται χωρίς αδικαιολόγητη καθυστέρηση από τότε που τα γεγονότα έχουν αναφερθεί είτε στις Υπηρεσίες Κοινωνικής Ευημερίας είτε στις διωκτικές αρχές·</a:t>
            </a:r>
          </a:p>
          <a:p>
            <a:pPr>
              <a:lnSpc>
                <a:spcPct val="200000"/>
              </a:lnSpc>
            </a:pPr>
            <a:r>
              <a:rPr lang="el-GR" dirty="0">
                <a:latin typeface="Arial" panose="020B0604020202020204" pitchFamily="34" charset="0"/>
                <a:cs typeface="Arial" panose="020B0604020202020204" pitchFamily="34" charset="0"/>
              </a:rPr>
              <a:t>(β) οι συνεντεύξεις με το θύμα πραγματοποιούνται, εφόσον είναι δυνατό, σε χώρους σχεδιασμένους ή προσαρμοσμένους για τον σκοπό αυτό·</a:t>
            </a:r>
          </a:p>
          <a:p>
            <a:pPr>
              <a:lnSpc>
                <a:spcPct val="200000"/>
              </a:lnSpc>
            </a:pPr>
            <a:r>
              <a:rPr lang="el-GR" dirty="0">
                <a:latin typeface="Arial" panose="020B0604020202020204" pitchFamily="34" charset="0"/>
                <a:cs typeface="Arial" panose="020B0604020202020204" pitchFamily="34" charset="0"/>
              </a:rPr>
              <a:t>(γ) οι συνεντεύξεις με το θύμα διεξάγονται από επαγγελματίες εκπαιδευμένους προς τον σκοπό αυτό, ή με τη βοήθειά τους και όπου το θύμα αυτό επιθυμεί από άτομο του ιδίου φύλου με αυτό·</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140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60237" y="925897"/>
            <a:ext cx="10191750" cy="4939814"/>
          </a:xfrm>
          <a:prstGeom prst="rect">
            <a:avLst/>
          </a:prstGeom>
        </p:spPr>
        <p:txBody>
          <a:bodyPr wrap="square">
            <a:spAutoFit/>
          </a:bodyPr>
          <a:lstStyle/>
          <a:p>
            <a:pPr>
              <a:lnSpc>
                <a:spcPct val="150000"/>
              </a:lnSpc>
            </a:pPr>
            <a:r>
              <a:rPr lang="el-GR" dirty="0">
                <a:latin typeface="Arial" panose="020B0604020202020204" pitchFamily="34" charset="0"/>
                <a:ea typeface="Calibri" panose="020F0502020204030204" pitchFamily="34" charset="0"/>
              </a:rPr>
              <a:t>(δ) ο αριθμός των συνεντεύξεων με το θύμα είναι όσο το δυνατό περιορισμένος και οι συνεντεύξεις διεξάγονται αν είναι δυνατό από το ίδιο πρόσωπο και μόνον όπου αυτό είναι αυστηρά αναγκαίο για τους σκοπούς των ποινικών ερευνών και διαδικασιών·</a:t>
            </a:r>
          </a:p>
          <a:p>
            <a:pPr>
              <a:lnSpc>
                <a:spcPct val="200000"/>
              </a:lnSpc>
            </a:pPr>
            <a:r>
              <a:rPr lang="el-GR" dirty="0">
                <a:latin typeface="Arial" panose="020B0604020202020204" pitchFamily="34" charset="0"/>
                <a:cs typeface="Arial" panose="020B0604020202020204" pitchFamily="34" charset="0"/>
              </a:rPr>
              <a:t>(ε) το θύμα μπορεί να συνοδεύεται από τον εκπρόσωπό του, ο οποίος διορίζεται δυνάμει του παρόντος άρθρου, ή άτομο της επιλογής του, εκτός εάν έχει εκδοθεί αιτιολογημένη απόφαση δικαστηρίου για το αντίθετο, σχετικά με το συγκεκριμένο πρόσωπο.</a:t>
            </a:r>
          </a:p>
          <a:p>
            <a:pPr algn="just"/>
            <a:endParaRPr lang="el-GR" dirty="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v"/>
            </a:pPr>
            <a:r>
              <a:rPr lang="el-GR" dirty="0">
                <a:latin typeface="Arial" panose="020B0604020202020204" pitchFamily="34" charset="0"/>
                <a:cs typeface="Arial" panose="020B0604020202020204" pitchFamily="34" charset="0"/>
              </a:rPr>
              <a:t>Στο πλαίσιο της ποινικής έρευνας των αδικημάτων αυτών, </a:t>
            </a:r>
            <a:r>
              <a:rPr lang="el-GR" b="1" dirty="0">
                <a:latin typeface="Arial" panose="020B0604020202020204" pitchFamily="34" charset="0"/>
                <a:cs typeface="Arial" panose="020B0604020202020204" pitchFamily="34" charset="0"/>
              </a:rPr>
              <a:t>όλες οι συνεντεύξεις με το θύμα ή μαρτυρία γυναίκας κάτω των δεκαοκτώ ετών </a:t>
            </a:r>
            <a:r>
              <a:rPr lang="el-GR" b="1" dirty="0" err="1">
                <a:latin typeface="Arial" panose="020B0604020202020204" pitchFamily="34" charset="0"/>
                <a:cs typeface="Arial" panose="020B0604020202020204" pitchFamily="34" charset="0"/>
              </a:rPr>
              <a:t>οπτικογραφούνται</a:t>
            </a:r>
            <a:r>
              <a:rPr lang="el-GR" dirty="0">
                <a:latin typeface="Arial" panose="020B0604020202020204" pitchFamily="34" charset="0"/>
                <a:cs typeface="Arial" panose="020B0604020202020204" pitchFamily="34" charset="0"/>
              </a:rPr>
              <a:t> και κατά την εκδίκαση της υπόθεσης, </a:t>
            </a:r>
            <a:r>
              <a:rPr lang="el-GR" b="1" dirty="0">
                <a:latin typeface="Arial" panose="020B0604020202020204" pitchFamily="34" charset="0"/>
                <a:cs typeface="Arial" panose="020B0604020202020204" pitchFamily="34" charset="0"/>
              </a:rPr>
              <a:t>οι συνεντεύξεις αυτές θεωρούνται ως ικανή μαρτυρία</a:t>
            </a:r>
            <a:r>
              <a:rPr lang="el-GR"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446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74" y="399802"/>
            <a:ext cx="10258425" cy="5760551"/>
          </a:xfrm>
          <a:prstGeom prst="rect">
            <a:avLst/>
          </a:prstGeom>
        </p:spPr>
        <p:txBody>
          <a:bodyPr wrap="square">
            <a:spAutoFit/>
          </a:bodyPr>
          <a:lstStyle/>
          <a:p>
            <a:pPr marR="291465" algn="just">
              <a:lnSpc>
                <a:spcPct val="200000"/>
              </a:lnSpc>
              <a:spcAft>
                <a:spcPts val="1000"/>
              </a:spcAft>
            </a:pPr>
            <a:r>
              <a:rPr lang="el-GR" dirty="0">
                <a:latin typeface="Arial" panose="020B0604020202020204" pitchFamily="34" charset="0"/>
                <a:ea typeface="Calibri" panose="020F0502020204030204" pitchFamily="34" charset="0"/>
                <a:cs typeface="Times New Roman" panose="02020603050405020304" pitchFamily="18" charset="0"/>
              </a:rPr>
              <a:t>Κατά την </a:t>
            </a:r>
            <a:r>
              <a:rPr lang="el-GR" b="1" dirty="0">
                <a:latin typeface="Arial" panose="020B0604020202020204" pitchFamily="34" charset="0"/>
                <a:ea typeface="Calibri" panose="020F0502020204030204" pitchFamily="34" charset="0"/>
                <a:cs typeface="Times New Roman" panose="02020603050405020304" pitchFamily="18" charset="0"/>
              </a:rPr>
              <a:t>εκδίκαση της υπόθεσης</a:t>
            </a:r>
            <a:r>
              <a:rPr lang="el-GR" dirty="0">
                <a:latin typeface="Arial" panose="020B0604020202020204" pitchFamily="34" charset="0"/>
                <a:ea typeface="Calibri" panose="020F0502020204030204" pitchFamily="34" charset="0"/>
                <a:cs typeface="Times New Roman" panose="02020603050405020304" pitchFamily="18" charset="0"/>
              </a:rPr>
              <a:t>, όπου θύμα εμφανίζεται στο δικαστήριο, το δικαστήριο δύναται να διατάξει όπως η ακροαματική διαδικασία ή μέρος αυτής </a:t>
            </a:r>
            <a:r>
              <a:rPr lang="el-GR" b="1" dirty="0">
                <a:latin typeface="Arial" panose="020B0604020202020204" pitchFamily="34" charset="0"/>
                <a:ea typeface="Calibri" panose="020F0502020204030204" pitchFamily="34" charset="0"/>
                <a:cs typeface="Times New Roman" panose="02020603050405020304" pitchFamily="18" charset="0"/>
              </a:rPr>
              <a:t>διεξαχθεί κεκλεισμένων των θυρών</a:t>
            </a:r>
            <a:r>
              <a:rPr lang="el-GR" dirty="0">
                <a:latin typeface="Arial" panose="020B0604020202020204" pitchFamily="34" charset="0"/>
                <a:ea typeface="Calibri" panose="020F0502020204030204" pitchFamily="34"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291465" algn="just">
              <a:lnSpc>
                <a:spcPct val="200000"/>
              </a:lnSpc>
              <a:spcAft>
                <a:spcPts val="1000"/>
              </a:spcAft>
            </a:pPr>
            <a:r>
              <a:rPr lang="el-GR" dirty="0">
                <a:latin typeface="Arial" panose="020B0604020202020204" pitchFamily="34" charset="0"/>
                <a:ea typeface="Calibri" panose="020F0502020204030204" pitchFamily="34" charset="0"/>
                <a:cs typeface="Times New Roman" panose="02020603050405020304" pitchFamily="18" charset="0"/>
              </a:rPr>
              <a:t>Το Δικαστήριο υποχρεούται να διατάξει όπως </a:t>
            </a:r>
            <a:r>
              <a:rPr lang="el-GR" b="1" dirty="0">
                <a:latin typeface="Arial" panose="020B0604020202020204" pitchFamily="34" charset="0"/>
                <a:ea typeface="Calibri" panose="020F0502020204030204" pitchFamily="34" charset="0"/>
                <a:cs typeface="Times New Roman" panose="02020603050405020304" pitchFamily="18" charset="0"/>
              </a:rPr>
              <a:t>το θύμα ή η γυναίκα μάρτυρας τύχει </a:t>
            </a:r>
            <a:r>
              <a:rPr lang="el-GR" b="1" dirty="0" err="1">
                <a:latin typeface="Arial" panose="020B0604020202020204" pitchFamily="34" charset="0"/>
                <a:ea typeface="Calibri" panose="020F0502020204030204" pitchFamily="34" charset="0"/>
                <a:cs typeface="Times New Roman" panose="02020603050405020304" pitchFamily="18" charset="0"/>
              </a:rPr>
              <a:t>αντεξέτασης</a:t>
            </a:r>
            <a:r>
              <a:rPr lang="el-GR" b="1" dirty="0">
                <a:latin typeface="Arial" panose="020B0604020202020204" pitchFamily="34" charset="0"/>
                <a:ea typeface="Calibri" panose="020F0502020204030204" pitchFamily="34" charset="0"/>
                <a:cs typeface="Times New Roman" panose="02020603050405020304" pitchFamily="18" charset="0"/>
              </a:rPr>
              <a:t> </a:t>
            </a:r>
            <a:r>
              <a:rPr lang="el-GR" dirty="0">
                <a:latin typeface="Arial" panose="020B0604020202020204" pitchFamily="34" charset="0"/>
                <a:ea typeface="Calibri" panose="020F0502020204030204" pitchFamily="34" charset="0"/>
                <a:cs typeface="Times New Roman" panose="02020603050405020304" pitchFamily="18" charset="0"/>
              </a:rPr>
              <a:t>χωρίς να είναι παρούσα, </a:t>
            </a:r>
            <a:r>
              <a:rPr lang="el-GR" b="1" dirty="0">
                <a:latin typeface="Arial" panose="020B0604020202020204" pitchFamily="34" charset="0"/>
                <a:ea typeface="Calibri" panose="020F0502020204030204" pitchFamily="34" charset="0"/>
                <a:cs typeface="Times New Roman" panose="02020603050405020304" pitchFamily="18" charset="0"/>
              </a:rPr>
              <a:t>με τη χρήση κατάλληλης τεχνολογίας επικοινωνιών</a:t>
            </a:r>
            <a:r>
              <a:rPr lang="el-GR" dirty="0">
                <a:latin typeface="Arial" panose="020B0604020202020204" pitchFamily="34" charset="0"/>
                <a:ea typeface="Calibri" panose="020F0502020204030204" pitchFamily="34" charset="0"/>
                <a:cs typeface="Times New Roman" panose="02020603050405020304" pitchFamily="18" charset="0"/>
              </a:rPr>
              <a:t>, και σε περίπτωση </a:t>
            </a:r>
            <a:r>
              <a:rPr lang="el-GR" b="1" dirty="0">
                <a:latin typeface="Arial" panose="020B0604020202020204" pitchFamily="34" charset="0"/>
                <a:ea typeface="Calibri" panose="020F0502020204030204" pitchFamily="34" charset="0"/>
                <a:cs typeface="Times New Roman" panose="02020603050405020304" pitchFamily="18" charset="0"/>
              </a:rPr>
              <a:t>που αποφασιστεί να γίνει στην παρουσία του θύματος μάρτυρα </a:t>
            </a:r>
            <a:r>
              <a:rPr lang="el-GR" dirty="0">
                <a:latin typeface="Arial" panose="020B0604020202020204" pitchFamily="34" charset="0"/>
                <a:ea typeface="Calibri" panose="020F0502020204030204" pitchFamily="34" charset="0"/>
                <a:cs typeface="Times New Roman" panose="02020603050405020304" pitchFamily="18" charset="0"/>
              </a:rPr>
              <a:t>λαμβάνουν μέτρα για προστασία της ιδιωτικής ζωής, της ταυτότητας και της εικόνας των γυναικών, αποτρέπουν την κοινοποίηση πληροφοριών που θα μπορούσαν να οδηγήσουν στην ταυτοποίησή τους και λαμβάνουν κάθε άλλο αναγκαίο μέτρο για την προστασία του θύματος  και της γυναίκας μάρτυρα.</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8034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9075" y="453509"/>
            <a:ext cx="10026150" cy="6186309"/>
          </a:xfrm>
          <a:prstGeom prst="rect">
            <a:avLst/>
          </a:prstGeom>
        </p:spPr>
        <p:txBody>
          <a:bodyPr wrap="square">
            <a:spAutoFit/>
          </a:bodyPr>
          <a:lstStyle/>
          <a:p>
            <a:pPr algn="just">
              <a:lnSpc>
                <a:spcPct val="200000"/>
              </a:lnSpc>
            </a:pPr>
            <a:r>
              <a:rPr lang="el-GR" dirty="0">
                <a:latin typeface="Arial" panose="020B0604020202020204" pitchFamily="34" charset="0"/>
                <a:ea typeface="Calibri" panose="020F0502020204030204" pitchFamily="34" charset="0"/>
              </a:rPr>
              <a:t>Για σκοπούς προστασίας του θύματος το Δικαστήριο δύναται να εκδώσει τα ακόλουθα διατάγματα:</a:t>
            </a:r>
          </a:p>
          <a:p>
            <a:pPr marL="285750" indent="-285750" algn="just">
              <a:lnSpc>
                <a:spcPct val="200000"/>
              </a:lnSpc>
              <a:buFont typeface="Wingdings" panose="05000000000000000000" pitchFamily="2" charset="2"/>
              <a:buChar char="Ø"/>
            </a:pPr>
            <a:r>
              <a:rPr lang="el-GR" dirty="0">
                <a:latin typeface="Arial" panose="020B0604020202020204" pitchFamily="34" charset="0"/>
                <a:cs typeface="Arial" panose="020B0604020202020204" pitchFamily="34" charset="0"/>
              </a:rPr>
              <a:t>προσωρινό </a:t>
            </a:r>
            <a:r>
              <a:rPr lang="el-GR" b="1" dirty="0">
                <a:latin typeface="Arial" panose="020B0604020202020204" pitchFamily="34" charset="0"/>
                <a:cs typeface="Arial" panose="020B0604020202020204" pitchFamily="34" charset="0"/>
              </a:rPr>
              <a:t>διάταγμα αποκλεισμού </a:t>
            </a:r>
            <a:r>
              <a:rPr lang="el-GR" dirty="0">
                <a:latin typeface="Arial" panose="020B0604020202020204" pitchFamily="34" charset="0"/>
                <a:cs typeface="Arial" panose="020B0604020202020204" pitchFamily="34" charset="0"/>
              </a:rPr>
              <a:t>του υπόπτου ή απομάκρυνσης θύματος, μέχρις ότου καταχωρισθεί και εκδικαστεί ποινική υπόθεση εναντίον του κατηγορούμενου,</a:t>
            </a:r>
          </a:p>
          <a:p>
            <a:pPr marL="285750" indent="-285750" algn="just">
              <a:lnSpc>
                <a:spcPct val="200000"/>
              </a:lnSpc>
              <a:buFont typeface="Wingdings" panose="05000000000000000000" pitchFamily="2" charset="2"/>
              <a:buChar char="Ø"/>
            </a:pPr>
            <a:r>
              <a:rPr lang="el-GR" b="1" dirty="0">
                <a:latin typeface="Arial" panose="020B0604020202020204" pitchFamily="34" charset="0"/>
                <a:cs typeface="Arial" panose="020B0604020202020204" pitchFamily="34" charset="0"/>
              </a:rPr>
              <a:t>διάταγμα</a:t>
            </a:r>
            <a:r>
              <a:rPr lang="el-GR" dirty="0">
                <a:latin typeface="Arial" panose="020B0604020202020204" pitchFamily="34" charset="0"/>
                <a:cs typeface="Arial" panose="020B0604020202020204" pitchFamily="34" charset="0"/>
              </a:rPr>
              <a:t> εναντίον κατηγορουμένου προσώπου που του </a:t>
            </a:r>
            <a:r>
              <a:rPr lang="el-GR" b="1" dirty="0">
                <a:latin typeface="Arial" panose="020B0604020202020204" pitchFamily="34" charset="0"/>
                <a:cs typeface="Arial" panose="020B0604020202020204" pitchFamily="34" charset="0"/>
              </a:rPr>
              <a:t>απαγορεύει να εισέρχεται ή να πλησιάζει σε συγκεκριμένη απόσταση ή να παραμένει στην κατοικία ή το χώρο διαμονής του θύματος</a:t>
            </a:r>
          </a:p>
          <a:p>
            <a:pPr algn="just">
              <a:lnSpc>
                <a:spcPct val="200000"/>
              </a:lnSpc>
            </a:pPr>
            <a:r>
              <a:rPr lang="el-GR" b="1" dirty="0">
                <a:latin typeface="Arial" panose="020B0604020202020204" pitchFamily="34" charset="0"/>
                <a:cs typeface="Arial" panose="020B0604020202020204" pitchFamily="34" charset="0"/>
              </a:rPr>
              <a:t>Πρόσωπο</a:t>
            </a:r>
            <a:r>
              <a:rPr lang="el-GR" dirty="0">
                <a:latin typeface="Arial" panose="020B0604020202020204" pitchFamily="34" charset="0"/>
                <a:cs typeface="Arial" panose="020B0604020202020204" pitchFamily="34" charset="0"/>
              </a:rPr>
              <a:t> εναντίον του οποίου εκδόθηκε διάταγμα αποκλεισμού και το οποίο, ενώ το εν λόγω διάταγμα βρίσκεται σε ισχύ, </a:t>
            </a:r>
            <a:r>
              <a:rPr lang="el-GR" b="1" dirty="0">
                <a:latin typeface="Arial" panose="020B0604020202020204" pitchFamily="34" charset="0"/>
                <a:cs typeface="Arial" panose="020B0604020202020204" pitchFamily="34" charset="0"/>
              </a:rPr>
              <a:t>παραβαίνει</a:t>
            </a:r>
            <a:r>
              <a:rPr lang="el-GR" dirty="0">
                <a:latin typeface="Arial" panose="020B0604020202020204" pitchFamily="34" charset="0"/>
                <a:cs typeface="Arial" panose="020B0604020202020204" pitchFamily="34" charset="0"/>
              </a:rPr>
              <a:t> οποιοδήποτε από </a:t>
            </a:r>
            <a:r>
              <a:rPr lang="el-GR" b="1" dirty="0">
                <a:latin typeface="Arial" panose="020B0604020202020204" pitchFamily="34" charset="0"/>
                <a:cs typeface="Arial" panose="020B0604020202020204" pitchFamily="34" charset="0"/>
              </a:rPr>
              <a:t>τους όρους </a:t>
            </a:r>
            <a:r>
              <a:rPr lang="el-GR" dirty="0">
                <a:latin typeface="Arial" panose="020B0604020202020204" pitchFamily="34" charset="0"/>
                <a:cs typeface="Arial" panose="020B0604020202020204" pitchFamily="34" charset="0"/>
              </a:rPr>
              <a:t>που περιλαμβάνονται σ' αυτό διαπράττει αδίκημα και, σε περίπτωση καταδίκης του, υπόκειται σε </a:t>
            </a:r>
            <a:r>
              <a:rPr lang="el-GR" b="1" dirty="0">
                <a:latin typeface="Arial" panose="020B0604020202020204" pitchFamily="34" charset="0"/>
                <a:cs typeface="Arial" panose="020B0604020202020204" pitchFamily="34" charset="0"/>
              </a:rPr>
              <a:t>ποινή φυλάκισης </a:t>
            </a:r>
            <a:r>
              <a:rPr lang="el-GR" dirty="0">
                <a:latin typeface="Arial" panose="020B0604020202020204" pitchFamily="34" charset="0"/>
                <a:cs typeface="Arial" panose="020B0604020202020204" pitchFamily="34" charset="0"/>
              </a:rPr>
              <a:t>μέχρι </a:t>
            </a:r>
            <a:r>
              <a:rPr lang="el-GR" b="1" dirty="0">
                <a:latin typeface="Arial" panose="020B0604020202020204" pitchFamily="34" charset="0"/>
                <a:cs typeface="Arial" panose="020B0604020202020204" pitchFamily="34" charset="0"/>
              </a:rPr>
              <a:t>2 έτη</a:t>
            </a:r>
            <a:r>
              <a:rPr lang="el-GR"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5943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625" y="276225"/>
            <a:ext cx="9601200" cy="1485900"/>
          </a:xfrm>
        </p:spPr>
        <p:txBody>
          <a:bodyPr/>
          <a:lstStyle/>
          <a:p>
            <a:r>
              <a:rPr lang="el-GR" dirty="0"/>
              <a:t>Παροχή Συνδρομής και Στήριξης στα Θύματα</a:t>
            </a:r>
            <a:endParaRPr lang="en-GB" dirty="0"/>
          </a:p>
        </p:txBody>
      </p:sp>
      <p:sp>
        <p:nvSpPr>
          <p:cNvPr id="3" name="Content Placeholder 2"/>
          <p:cNvSpPr>
            <a:spLocks noGrp="1"/>
          </p:cNvSpPr>
          <p:nvPr>
            <p:ph idx="1"/>
          </p:nvPr>
        </p:nvSpPr>
        <p:spPr>
          <a:xfrm>
            <a:off x="1190625" y="1647825"/>
            <a:ext cx="10315575" cy="4914900"/>
          </a:xfrm>
        </p:spPr>
        <p:txBody>
          <a:bodyPr>
            <a:normAutofit fontScale="25000" lnSpcReduction="20000"/>
          </a:bodyPr>
          <a:lstStyle/>
          <a:p>
            <a:pPr marL="0" indent="0" algn="just">
              <a:lnSpc>
                <a:spcPct val="200000"/>
              </a:lnSpc>
              <a:buNone/>
            </a:pPr>
            <a:r>
              <a:rPr lang="el-GR" sz="7200" dirty="0">
                <a:latin typeface="Arial" panose="020B0604020202020204" pitchFamily="34" charset="0"/>
                <a:cs typeface="Arial" panose="020B0604020202020204" pitchFamily="34" charset="0"/>
              </a:rPr>
              <a:t>Οι εμπλεκόμενες υπηρεσίες </a:t>
            </a:r>
            <a:r>
              <a:rPr lang="el-GR" sz="7200" b="1" dirty="0">
                <a:latin typeface="Arial" panose="020B0604020202020204" pitchFamily="34" charset="0"/>
                <a:cs typeface="Arial" panose="020B0604020202020204" pitchFamily="34" charset="0"/>
              </a:rPr>
              <a:t>λαμβάνουν όλα τα κατάλληλα μέτρα</a:t>
            </a:r>
            <a:r>
              <a:rPr lang="el-GR" sz="7200" dirty="0">
                <a:latin typeface="Arial" panose="020B0604020202020204" pitchFamily="34" charset="0"/>
                <a:cs typeface="Arial" panose="020B0604020202020204" pitchFamily="34" charset="0"/>
              </a:rPr>
              <a:t>, στο πλαίσιο των αρμοδιοτήτων τους,  για </a:t>
            </a:r>
            <a:r>
              <a:rPr lang="el-GR" sz="7200" b="1" dirty="0">
                <a:latin typeface="Arial" panose="020B0604020202020204" pitchFamily="34" charset="0"/>
                <a:cs typeface="Arial" panose="020B0604020202020204" pitchFamily="34" charset="0"/>
              </a:rPr>
              <a:t>να συνδράμουν και στηρίξουν τα θύματα βίας, </a:t>
            </a:r>
            <a:r>
              <a:rPr lang="el-GR" sz="7200" dirty="0">
                <a:latin typeface="Arial" panose="020B0604020202020204" pitchFamily="34" charset="0"/>
                <a:cs typeface="Arial" panose="020B0604020202020204" pitchFamily="34" charset="0"/>
              </a:rPr>
              <a:t>βραχυπρόθεσμα και μακροπρόθεσμα, στο πλαίσιο της σωματικής και ψυχοκοινωνικής αποκατάστασής τους, μετά από εξατομικευμένη αξιολόγηση  της προσωπικής κατάστασης του θύματος, με σκοπό την εξεύρεση μόνιμων λύσεων για το θύμα . </a:t>
            </a:r>
            <a:endParaRPr lang="en-GB" sz="7200" dirty="0">
              <a:latin typeface="Arial" panose="020B0604020202020204" pitchFamily="34" charset="0"/>
              <a:cs typeface="Arial" panose="020B0604020202020204" pitchFamily="34" charset="0"/>
            </a:endParaRPr>
          </a:p>
          <a:p>
            <a:pPr marL="0" indent="0" algn="just">
              <a:lnSpc>
                <a:spcPct val="220000"/>
              </a:lnSpc>
              <a:buNone/>
            </a:pPr>
            <a:r>
              <a:rPr lang="el-GR" sz="7200" dirty="0">
                <a:latin typeface="Arial" panose="020B0604020202020204" pitchFamily="34" charset="0"/>
                <a:cs typeface="Arial" panose="020B0604020202020204" pitchFamily="34" charset="0"/>
              </a:rPr>
              <a:t>Περαιτέρω, </a:t>
            </a:r>
            <a:r>
              <a:rPr lang="el-GR" sz="7200" b="1" dirty="0">
                <a:latin typeface="Arial" panose="020B0604020202020204" pitchFamily="34" charset="0"/>
                <a:cs typeface="Arial" panose="020B0604020202020204" pitchFamily="34" charset="0"/>
              </a:rPr>
              <a:t>διασφαλίζουν ότι τα θύματα έχουν πρόσβαση σε υπηρεσίες,</a:t>
            </a:r>
            <a:r>
              <a:rPr lang="el-GR" sz="7200" dirty="0">
                <a:latin typeface="Arial" panose="020B0604020202020204" pitchFamily="34" charset="0"/>
                <a:cs typeface="Arial" panose="020B0604020202020204" pitchFamily="34" charset="0"/>
              </a:rPr>
              <a:t> από κατάλληλα καταρτισμένο ή εξειδικευμένο προσωπικό, νομικές και ψυχολογικές συμβουλευτικές υπηρεσίες, οικονομική βοήθεια για κάλυψη των ιδιαίτερων αναγκών των θυμάτων βίας, στέγαση, εκπαίδευση, κατάρτιση και βοήθεια για εύρεση εργασίας.</a:t>
            </a:r>
            <a:endParaRPr lang="en-GB" sz="7200" dirty="0">
              <a:latin typeface="Arial" panose="020B0604020202020204" pitchFamily="34" charset="0"/>
              <a:cs typeface="Arial" panose="020B0604020202020204" pitchFamily="34" charset="0"/>
            </a:endParaRPr>
          </a:p>
          <a:p>
            <a:pPr marL="0" indent="0">
              <a:buNone/>
            </a:pPr>
            <a:r>
              <a:rPr lang="el-GR" dirty="0"/>
              <a:t> </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422164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7175"/>
            <a:ext cx="9601200" cy="1485900"/>
          </a:xfrm>
        </p:spPr>
        <p:txBody>
          <a:bodyPr/>
          <a:lstStyle/>
          <a:p>
            <a:r>
              <a:rPr lang="el-GR" dirty="0"/>
              <a:t>Προληπτικά Προγράμματα και Μέτρα Παρέμβασης</a:t>
            </a:r>
            <a:endParaRPr lang="en-GB" dirty="0"/>
          </a:p>
        </p:txBody>
      </p:sp>
      <p:sp>
        <p:nvSpPr>
          <p:cNvPr id="3" name="Content Placeholder 2"/>
          <p:cNvSpPr>
            <a:spLocks noGrp="1"/>
          </p:cNvSpPr>
          <p:nvPr>
            <p:ph idx="1"/>
          </p:nvPr>
        </p:nvSpPr>
        <p:spPr>
          <a:xfrm>
            <a:off x="1162050" y="1743075"/>
            <a:ext cx="10229850" cy="4476750"/>
          </a:xfrm>
        </p:spPr>
        <p:txBody>
          <a:bodyPr>
            <a:normAutofit/>
          </a:bodyPr>
          <a:lstStyle/>
          <a:p>
            <a:pPr marL="0" indent="0" algn="just">
              <a:lnSpc>
                <a:spcPct val="200000"/>
              </a:lnSpc>
              <a:buNone/>
            </a:pPr>
            <a:r>
              <a:rPr lang="el-GR" sz="1800" b="1" dirty="0">
                <a:latin typeface="Arial" panose="020B0604020202020204" pitchFamily="34" charset="0"/>
                <a:cs typeface="Arial" panose="020B0604020202020204" pitchFamily="34" charset="0"/>
              </a:rPr>
              <a:t>Συνίσταται Συντονιστικός Φορέας  </a:t>
            </a:r>
            <a:r>
              <a:rPr lang="el-GR" sz="1800" dirty="0">
                <a:latin typeface="Arial" panose="020B0604020202020204" pitchFamily="34" charset="0"/>
                <a:cs typeface="Arial" panose="020B0604020202020204" pitchFamily="34" charset="0"/>
              </a:rPr>
              <a:t> για  το συντονισμό, την παρακολούθηση της εφαρμογής και  την αξιολόγηση των πολιτικών και των μέτρων για την πρόληψη και καταπολέμηση όλων των μορφών βίας κατά των γυναικών, </a:t>
            </a:r>
            <a:r>
              <a:rPr lang="el-GR" sz="1800" b="1" dirty="0">
                <a:latin typeface="Arial" panose="020B0604020202020204" pitchFamily="34" charset="0"/>
                <a:cs typeface="Arial" panose="020B0604020202020204" pitchFamily="34" charset="0"/>
              </a:rPr>
              <a:t>ο οποίος, για τους σκοπούς του παρόντος Νόμου, θα έχει τις ακόλουθες αρμοδιότητες :  </a:t>
            </a:r>
          </a:p>
          <a:p>
            <a:pPr marL="0" indent="0" algn="just">
              <a:lnSpc>
                <a:spcPct val="200000"/>
              </a:lnSpc>
              <a:buNone/>
            </a:pPr>
            <a:r>
              <a:rPr lang="el-GR" sz="1800" dirty="0">
                <a:latin typeface="Arial" panose="020B0604020202020204" pitchFamily="34" charset="0"/>
                <a:cs typeface="Arial" panose="020B0604020202020204" pitchFamily="34" charset="0"/>
              </a:rPr>
              <a:t>(α) Το σχεδιασμό της Εθνικής Στρατηγικής για την Πρόληψη και την Καταπολέμηση της Βίας κατά των Γυναικών και των σχετικών με αυτή σχεδίων δράσης, βάσει Ευρωπαϊκών και άλλων διεθνών στρατηγικών</a:t>
            </a:r>
            <a:r>
              <a:rPr lang="el-GR" dirty="0"/>
              <a:t>∙</a:t>
            </a:r>
            <a:endParaRPr lang="en-GB" dirty="0"/>
          </a:p>
          <a:p>
            <a:pPr marL="0" indent="0" algn="just">
              <a:lnSpc>
                <a:spcPct val="200000"/>
              </a:lnSpc>
              <a:buNone/>
            </a:pPr>
            <a:endParaRPr lang="en-GB" dirty="0"/>
          </a:p>
          <a:p>
            <a:pPr marL="0" indent="0">
              <a:buNone/>
            </a:pPr>
            <a:endParaRPr lang="en-GB" dirty="0"/>
          </a:p>
        </p:txBody>
      </p:sp>
    </p:spTree>
    <p:extLst>
      <p:ext uri="{BB962C8B-B14F-4D97-AF65-F5344CB8AC3E}">
        <p14:creationId xmlns:p14="http://schemas.microsoft.com/office/powerpoint/2010/main" val="1373337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8961" y="196553"/>
            <a:ext cx="10007126" cy="6524863"/>
          </a:xfrm>
          <a:prstGeom prst="rect">
            <a:avLst/>
          </a:prstGeom>
        </p:spPr>
        <p:txBody>
          <a:bodyPr wrap="square">
            <a:spAutoFit/>
          </a:bodyPr>
          <a:lstStyle/>
          <a:p>
            <a:pPr marL="21590" marR="359410" indent="-90170" algn="just">
              <a:lnSpc>
                <a:spcPct val="200000"/>
              </a:lnSpc>
              <a:spcAft>
                <a:spcPts val="0"/>
              </a:spcAft>
            </a:pPr>
            <a:r>
              <a:rPr lang="el-GR" sz="1900" dirty="0">
                <a:latin typeface="Arial" panose="020B0604020202020204" pitchFamily="34" charset="0"/>
                <a:ea typeface="Times New Roman" panose="02020603050405020304" pitchFamily="18" charset="0"/>
                <a:cs typeface="Arial" panose="020B0604020202020204" pitchFamily="34" charset="0"/>
              </a:rPr>
              <a:t>Ο παρών Νόμος εφαρμόζεται για την πρόληψη, έρευνα και δίωξη των αδικημάτων,  καθώς επίσης και για την προστασία των θυμάτων τέτοιων αδικημάτων, όπου- </a:t>
            </a:r>
            <a:endParaRPr lang="en-GB" sz="1900" dirty="0">
              <a:latin typeface="Arial" panose="020B0604020202020204" pitchFamily="34" charset="0"/>
              <a:ea typeface="Times New Roman" panose="02020603050405020304" pitchFamily="18" charset="0"/>
              <a:cs typeface="Arial" panose="020B0604020202020204" pitchFamily="34" charset="0"/>
            </a:endParaRPr>
          </a:p>
          <a:p>
            <a:pPr marL="21590" marR="359410" indent="-90170" algn="just">
              <a:lnSpc>
                <a:spcPct val="200000"/>
              </a:lnSpc>
              <a:spcAft>
                <a:spcPts val="0"/>
              </a:spcAft>
            </a:pPr>
            <a:endParaRPr lang="en-GB" sz="1900" dirty="0">
              <a:latin typeface="Arial" panose="020B0604020202020204" pitchFamily="34" charset="0"/>
              <a:ea typeface="Times New Roman" panose="02020603050405020304" pitchFamily="18" charset="0"/>
              <a:cs typeface="Arial" panose="020B0604020202020204" pitchFamily="34" charset="0"/>
            </a:endParaRPr>
          </a:p>
          <a:p>
            <a:pPr marL="21590" marR="359410" indent="-90170" algn="just">
              <a:lnSpc>
                <a:spcPct val="200000"/>
              </a:lnSpc>
              <a:spcAft>
                <a:spcPts val="0"/>
              </a:spcAft>
            </a:pPr>
            <a:r>
              <a:rPr lang="el-GR" sz="1900" dirty="0">
                <a:latin typeface="Arial" panose="020B0604020202020204" pitchFamily="34" charset="0"/>
                <a:ea typeface="Times New Roman" panose="02020603050405020304" pitchFamily="18" charset="0"/>
                <a:cs typeface="Arial" panose="020B0604020202020204" pitchFamily="34" charset="0"/>
              </a:rPr>
              <a:t>(α) είναι διεθνικά στη φύση τους και στα οποία υπάρχει ανάμειξη οργανωμένης εγκληματικής ομάδας, όπως ορίζεται στο άρθρο 63Β του Ποινικού Κώδικα∙</a:t>
            </a:r>
            <a:endParaRPr lang="en-GB" sz="1900" dirty="0">
              <a:latin typeface="Arial" panose="020B0604020202020204" pitchFamily="34" charset="0"/>
              <a:ea typeface="Times New Roman" panose="02020603050405020304" pitchFamily="18" charset="0"/>
              <a:cs typeface="Arial" panose="020B0604020202020204" pitchFamily="34" charset="0"/>
            </a:endParaRPr>
          </a:p>
          <a:p>
            <a:pPr marL="21590" marR="359410" indent="-90170" algn="just">
              <a:lnSpc>
                <a:spcPct val="200000"/>
              </a:lnSpc>
              <a:spcAft>
                <a:spcPts val="0"/>
              </a:spcAft>
            </a:pPr>
            <a:endParaRPr lang="en-GB" sz="1900" dirty="0">
              <a:latin typeface="Arial" panose="020B0604020202020204" pitchFamily="34" charset="0"/>
              <a:ea typeface="Calibri" panose="020F0502020204030204" pitchFamily="34" charset="0"/>
              <a:cs typeface="Arial" panose="020B0604020202020204" pitchFamily="34" charset="0"/>
            </a:endParaRPr>
          </a:p>
          <a:p>
            <a:pPr marL="21590" marR="359410" indent="-90170" algn="just">
              <a:lnSpc>
                <a:spcPct val="200000"/>
              </a:lnSpc>
              <a:spcAft>
                <a:spcPts val="0"/>
              </a:spcAft>
            </a:pPr>
            <a:r>
              <a:rPr lang="el-GR" sz="1900" dirty="0">
                <a:latin typeface="Arial" panose="020B0604020202020204" pitchFamily="34" charset="0"/>
                <a:ea typeface="Calibri" panose="020F0502020204030204" pitchFamily="34" charset="0"/>
                <a:cs typeface="Arial" panose="020B0604020202020204" pitchFamily="34" charset="0"/>
              </a:rPr>
              <a:t>(β) είναι διεθνικά ως εκ της φύσεως τους χωρίς να υπάρχει ανάμειξη οργανωμένης εγκληματικής ομάδας∙ ή </a:t>
            </a:r>
            <a:endParaRPr lang="en-GB" sz="1900" dirty="0">
              <a:latin typeface="Arial" panose="020B0604020202020204" pitchFamily="34" charset="0"/>
              <a:ea typeface="Calibri" panose="020F0502020204030204" pitchFamily="34" charset="0"/>
              <a:cs typeface="Arial" panose="020B0604020202020204" pitchFamily="34" charset="0"/>
            </a:endParaRPr>
          </a:p>
          <a:p>
            <a:pPr marL="21590" marR="359410" indent="-90170" algn="just">
              <a:lnSpc>
                <a:spcPct val="200000"/>
              </a:lnSpc>
              <a:spcAft>
                <a:spcPts val="0"/>
              </a:spcAft>
            </a:pPr>
            <a:endParaRPr lang="en-GB" sz="1900" dirty="0">
              <a:latin typeface="Arial" panose="020B0604020202020204" pitchFamily="34" charset="0"/>
              <a:ea typeface="Calibri" panose="020F0502020204030204" pitchFamily="34" charset="0"/>
              <a:cs typeface="Arial" panose="020B0604020202020204" pitchFamily="34" charset="0"/>
            </a:endParaRPr>
          </a:p>
          <a:p>
            <a:pPr marL="21590" marR="359410" indent="-90170" algn="just">
              <a:lnSpc>
                <a:spcPct val="200000"/>
              </a:lnSpc>
              <a:spcAft>
                <a:spcPts val="0"/>
              </a:spcAft>
            </a:pPr>
            <a:r>
              <a:rPr lang="el-GR" sz="1900" dirty="0">
                <a:latin typeface="Arial" panose="020B0604020202020204" pitchFamily="34" charset="0"/>
                <a:ea typeface="Calibri" panose="020F0502020204030204" pitchFamily="34" charset="0"/>
                <a:cs typeface="Arial" panose="020B0604020202020204" pitchFamily="34" charset="0"/>
              </a:rPr>
              <a:t>(γ) δεν είναι διεθνικά ως εκ της φύσεως τους και ανεξάρτητα από το κατά πόσο υπάρχει ή όχι ανάμειξη οργανωμένης εγκληματικής ομάδας.</a:t>
            </a:r>
            <a:endParaRPr lang="en-GB"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502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50" y="379768"/>
            <a:ext cx="10001250" cy="5546775"/>
          </a:xfrm>
          <a:prstGeom prst="rect">
            <a:avLst/>
          </a:prstGeom>
        </p:spPr>
        <p:txBody>
          <a:bodyPr wrap="square">
            <a:spAutoFit/>
          </a:bodyPr>
          <a:lstStyle/>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(β) Το συντονισμό, την αξιολόγηση και την ευθύνη της παρακολούθησης της εφαρμογής των δραστηριοτήτων που απαιτείται να υλοποιηθούν για την πρόληψη και την καταπολέμηση της βίας κατά των γυναικών από τις διάφορες υπηρεσίες ή τμήματα του κυβερνητικού, ιδιωτικού και εθελοντικού τομέα</a:t>
            </a:r>
            <a:r>
              <a:rPr lang="el-GR" dirty="0">
                <a:latin typeface="Arial" panose="020B0604020202020204" pitchFamily="34" charset="0"/>
                <a:ea typeface="Calibri" panose="020F0502020204030204" pitchFamily="34" charset="0"/>
                <a:cs typeface="Arial" panose="020B0604020202020204" pitchFamily="34" charset="0"/>
              </a:rPr>
              <a:t>·</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(γ) </a:t>
            </a:r>
            <a:r>
              <a:rPr lang="el-GR" dirty="0">
                <a:latin typeface="Arial" panose="020B0604020202020204" pitchFamily="34" charset="0"/>
                <a:ea typeface="Calibri" panose="020F0502020204030204" pitchFamily="34" charset="0"/>
                <a:cs typeface="Arial" panose="020B0604020202020204" pitchFamily="34" charset="0"/>
              </a:rPr>
              <a:t>την προώθηση νομοθετικών και άλλων μέτρων εναρμονισμένων με τις ευρωπαϊκές ή/και τις διεθνείς πολιτικές ή/και στρατηγικές ή/και με τις συμβάσεις των Ηνωμένων Εθνών·</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algn="just">
              <a:lnSpc>
                <a:spcPct val="200000"/>
              </a:lnSpc>
            </a:pPr>
            <a:r>
              <a:rPr lang="el-GR" dirty="0">
                <a:latin typeface="Arial" panose="020B0604020202020204" pitchFamily="34" charset="0"/>
                <a:ea typeface="Times New Roman" panose="02020603050405020304" pitchFamily="18" charset="0"/>
                <a:cs typeface="Arial" panose="020B0604020202020204" pitchFamily="34" charset="0"/>
              </a:rPr>
              <a:t>(δ) την προώθηση σωστής πληροφόρησης, ενημέρωσης και διαφώτισης της κοινωνίας, για το πρόβλημα της βίας κατά των γυναικών</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790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350" y="428625"/>
            <a:ext cx="10401300" cy="5632311"/>
          </a:xfrm>
          <a:prstGeom prst="rect">
            <a:avLst/>
          </a:prstGeom>
        </p:spPr>
        <p:txBody>
          <a:bodyPr wrap="square">
            <a:spAutoFit/>
          </a:bodyPr>
          <a:lstStyle/>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(ε) την παρακολούθηση όλων των σχετικών πολιτικών και στρατηγικών, περιλαμβανομένου του κυβερνητικού, ιδιωτικού και εθελοντικού τομέα</a:t>
            </a:r>
            <a:r>
              <a:rPr lang="el-GR" dirty="0">
                <a:latin typeface="Arial" panose="020B0604020202020204" pitchFamily="34" charset="0"/>
                <a:ea typeface="Calibri" panose="020F0502020204030204" pitchFamily="34" charset="0"/>
                <a:cs typeface="Arial" panose="020B0604020202020204" pitchFamily="34" charset="0"/>
              </a:rPr>
              <a:t>·</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a:t>
            </a:r>
            <a:r>
              <a:rPr lang="el-GR" dirty="0" err="1">
                <a:latin typeface="Arial" panose="020B0604020202020204" pitchFamily="34" charset="0"/>
                <a:ea typeface="Times New Roman" panose="02020603050405020304" pitchFamily="18" charset="0"/>
                <a:cs typeface="Arial" panose="020B0604020202020204" pitchFamily="34" charset="0"/>
              </a:rPr>
              <a:t>στ</a:t>
            </a:r>
            <a:r>
              <a:rPr lang="el-GR" dirty="0">
                <a:latin typeface="Arial" panose="020B0604020202020204" pitchFamily="34" charset="0"/>
                <a:ea typeface="Times New Roman" panose="02020603050405020304" pitchFamily="18" charset="0"/>
                <a:cs typeface="Arial" panose="020B0604020202020204" pitchFamily="34" charset="0"/>
              </a:rPr>
              <a:t>) την ανάπτυξη συνεργασίας με αντίστοιχους φορείς, σε όλους τους τομείς των αρμοδιοτήτων του Φορέα σε διεθνές επίπεδο</a:t>
            </a:r>
            <a:r>
              <a:rPr lang="el-GR" dirty="0">
                <a:latin typeface="Arial" panose="020B0604020202020204" pitchFamily="34" charset="0"/>
                <a:ea typeface="Calibri" panose="020F0502020204030204" pitchFamily="34" charset="0"/>
                <a:cs typeface="Arial" panose="020B0604020202020204" pitchFamily="34" charset="0"/>
              </a:rPr>
              <a:t>·</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(ζ) το σχεδιασμό και την προώθηση ειδικών εκπαιδευτικών προγραμμάτων για την εκπαίδευση των επαγγελματιών του κυβερνητικού, ιδιωτικού και εθελοντικού τομέα σχετικά με τη βία κατά των γυναικών</a:t>
            </a:r>
            <a:r>
              <a:rPr lang="el-GR" dirty="0">
                <a:latin typeface="Arial" panose="020B0604020202020204" pitchFamily="34" charset="0"/>
                <a:ea typeface="Calibri" panose="020F0502020204030204" pitchFamily="34" charset="0"/>
                <a:cs typeface="Arial" panose="020B0604020202020204" pitchFamily="34" charset="0"/>
              </a:rPr>
              <a:t>·</a:t>
            </a:r>
            <a:endParaRPr lang="en-GB" dirty="0">
              <a:latin typeface="Arial" panose="020B0604020202020204" pitchFamily="34" charset="0"/>
              <a:ea typeface="Calibri" panose="020F0502020204030204" pitchFamily="34" charset="0"/>
              <a:cs typeface="Arial" panose="020B0604020202020204" pitchFamily="34" charset="0"/>
            </a:endParaRPr>
          </a:p>
          <a:p>
            <a:pPr marR="291465" algn="just">
              <a:lnSpc>
                <a:spcPct val="200000"/>
              </a:lnSpc>
              <a:spcAft>
                <a:spcPts val="0"/>
              </a:spcAft>
            </a:pPr>
            <a:r>
              <a:rPr lang="el-GR"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16469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7775" y="409576"/>
            <a:ext cx="10125075" cy="2862322"/>
          </a:xfrm>
          <a:prstGeom prst="rect">
            <a:avLst/>
          </a:prstGeom>
        </p:spPr>
        <p:txBody>
          <a:bodyPr wrap="square">
            <a:spAutoFit/>
          </a:bodyPr>
          <a:lstStyle/>
          <a:p>
            <a:pPr marR="291465" algn="just">
              <a:lnSpc>
                <a:spcPct val="200000"/>
              </a:lnSpc>
              <a:spcAft>
                <a:spcPts val="0"/>
              </a:spcAft>
            </a:pPr>
            <a:r>
              <a:rPr lang="el-GR" dirty="0">
                <a:solidFill>
                  <a:srgbClr val="000000"/>
                </a:solidFill>
                <a:latin typeface="Arial" panose="020B0604020202020204" pitchFamily="34" charset="0"/>
                <a:ea typeface="Times New Roman" panose="02020603050405020304" pitchFamily="18" charset="0"/>
                <a:cs typeface="Arial" panose="020B0604020202020204" pitchFamily="34" charset="0"/>
              </a:rPr>
              <a:t>(η) το συντονισμό συλλογής, επεξεργασίας, μελέτης και διάχυσης στατιστικών δεδομένων σε σχέση με τη βία κατά των γυναικών στη Δημοκρατία·</a:t>
            </a:r>
            <a:endParaRPr lang="en-GB"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R="291465" algn="just">
              <a:lnSpc>
                <a:spcPct val="200000"/>
              </a:lnSpc>
              <a:spcAft>
                <a:spcPts val="0"/>
              </a:spcAft>
            </a:pPr>
            <a:r>
              <a:rPr lang="el-GR"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R="291465" algn="just">
              <a:lnSpc>
                <a:spcPct val="200000"/>
              </a:lnSpc>
              <a:spcAft>
                <a:spcPts val="0"/>
              </a:spcAft>
            </a:pPr>
            <a:r>
              <a:rPr lang="el-GR" dirty="0">
                <a:solidFill>
                  <a:srgbClr val="000000"/>
                </a:solidFill>
                <a:latin typeface="Arial" panose="020B0604020202020204" pitchFamily="34" charset="0"/>
                <a:ea typeface="Times New Roman" panose="02020603050405020304" pitchFamily="18" charset="0"/>
                <a:cs typeface="Arial" panose="020B0604020202020204" pitchFamily="34" charset="0"/>
              </a:rPr>
              <a:t>(θ) το σχεδιασμό, ανάθεση ή πρόσκληση σε διαγωνισμό για ανάθεση υλοποίησης παρεμβάσεων ή προγραμμάτων</a:t>
            </a:r>
            <a:r>
              <a:rPr lang="el-GR" dirty="0">
                <a:solidFill>
                  <a:srgbClr val="000000"/>
                </a:solidFill>
                <a:latin typeface="Arial" panose="020B0604020202020204" pitchFamily="34" charset="0"/>
                <a:ea typeface="Times New Roman" panose="02020603050405020304" pitchFamily="18" charset="0"/>
              </a:rPr>
              <a:t>·</a:t>
            </a:r>
            <a:endParaRPr lang="en-GB" sz="2000" dirty="0">
              <a:solidFill>
                <a:srgbClr val="000000"/>
              </a:solidFill>
              <a:latin typeface="Arial" panose="020B0604020202020204" pitchFamily="34" charset="0"/>
              <a:ea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5151" y="3733800"/>
            <a:ext cx="3895724" cy="22479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92772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799" y="889248"/>
            <a:ext cx="10029825" cy="4524315"/>
          </a:xfrm>
          <a:prstGeom prst="rect">
            <a:avLst/>
          </a:prstGeom>
        </p:spPr>
        <p:txBody>
          <a:bodyPr wrap="square">
            <a:spAutoFit/>
          </a:bodyPr>
          <a:lstStyle/>
          <a:p>
            <a:pPr marL="285750" indent="-285750" algn="just">
              <a:lnSpc>
                <a:spcPct val="200000"/>
              </a:lnSpc>
              <a:spcAft>
                <a:spcPts val="0"/>
              </a:spcAft>
              <a:buFont typeface="Wingdings" panose="05000000000000000000" pitchFamily="2" charset="2"/>
              <a:buChar char="v"/>
            </a:pPr>
            <a:r>
              <a:rPr lang="el-GR" b="1" dirty="0">
                <a:latin typeface="Arial" panose="020B0604020202020204" pitchFamily="34" charset="0"/>
                <a:ea typeface="Times New Roman" panose="02020603050405020304" pitchFamily="18" charset="0"/>
                <a:cs typeface="Arial" panose="020B0604020202020204" pitchFamily="34" charset="0"/>
              </a:rPr>
              <a:t>Οι Υπηρεσίες Κοινωνικής Ευημερίας   λαμβάνουν κατάλληλα μέτρα στήριξης </a:t>
            </a:r>
            <a:r>
              <a:rPr lang="el-GR" dirty="0">
                <a:latin typeface="Arial" panose="020B0604020202020204" pitchFamily="34" charset="0"/>
                <a:ea typeface="Times New Roman" panose="02020603050405020304" pitchFamily="18" charset="0"/>
                <a:cs typeface="Arial" panose="020B0604020202020204" pitchFamily="34" charset="0"/>
              </a:rPr>
              <a:t>του θύματος ασκώντας, μεταξύ άλλων, διασυνδετικό ρόλο με άλλες υπηρεσίες, με στόχο τη μείωση των παραγόντων που θέτουν το θύμα σε ευάλωτη θέση.</a:t>
            </a:r>
            <a:r>
              <a:rPr lang="en-GB" dirty="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a:p>
            <a:pPr algn="just">
              <a:lnSpc>
                <a:spcPct val="20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 </a:t>
            </a:r>
          </a:p>
          <a:p>
            <a:pPr marL="285750" indent="-285750" algn="just">
              <a:lnSpc>
                <a:spcPct val="200000"/>
              </a:lnSpc>
              <a:spcAft>
                <a:spcPts val="0"/>
              </a:spcAft>
              <a:buFont typeface="Wingdings" panose="05000000000000000000" pitchFamily="2" charset="2"/>
              <a:buChar char="v"/>
            </a:pPr>
            <a:r>
              <a:rPr lang="el-GR" b="1" dirty="0">
                <a:latin typeface="Arial" panose="020B0604020202020204" pitchFamily="34" charset="0"/>
                <a:cs typeface="Arial" panose="020B0604020202020204" pitchFamily="34" charset="0"/>
              </a:rPr>
              <a:t>Οι Υπηρεσίες Ψυχικής Υγείας, </a:t>
            </a:r>
            <a:r>
              <a:rPr lang="el-GR" dirty="0">
                <a:latin typeface="Arial" panose="020B0604020202020204" pitchFamily="34" charset="0"/>
                <a:cs typeface="Arial" panose="020B0604020202020204" pitchFamily="34" charset="0"/>
              </a:rPr>
              <a:t>σε συνεργασία με άλλες εμπλεκόμενες υπηρεσίες, εξασφαλίζουν τη διαθεσιμότητα διαγνωστικής αξιολόγησης, κατάλληλων θεραπευτικών παρεμβάσεων και αποτελεσματικών προγραμμάτων με σκοπό την πρόληψη και την ελαχιστοποίηση των κινδύνων επανάληψης αδικημάτων βίας.</a:t>
            </a:r>
            <a:endParaRPr lang="en-GB"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45555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0649" y="1266200"/>
            <a:ext cx="10086975" cy="3970318"/>
          </a:xfrm>
          <a:prstGeom prst="rect">
            <a:avLst/>
          </a:prstGeom>
        </p:spPr>
        <p:txBody>
          <a:bodyPr wrap="square">
            <a:spAutoFit/>
          </a:bodyPr>
          <a:lstStyle/>
          <a:p>
            <a:pPr marL="285750" indent="-285750" algn="just">
              <a:lnSpc>
                <a:spcPct val="200000"/>
              </a:lnSpc>
              <a:spcAft>
                <a:spcPts val="0"/>
              </a:spcAft>
              <a:buFont typeface="Wingdings" panose="05000000000000000000" pitchFamily="2" charset="2"/>
              <a:buChar char="v"/>
            </a:pPr>
            <a:r>
              <a:rPr lang="el-GR" b="1" dirty="0">
                <a:latin typeface="Arial" panose="020B0604020202020204" pitchFamily="34" charset="0"/>
                <a:cs typeface="Arial" panose="020B0604020202020204" pitchFamily="34" charset="0"/>
              </a:rPr>
              <a:t>Το Υπουργείο Παιδείας και Πολιτισμού </a:t>
            </a:r>
            <a:r>
              <a:rPr lang="el-GR" dirty="0">
                <a:latin typeface="Arial" panose="020B0604020202020204" pitchFamily="34" charset="0"/>
                <a:cs typeface="Arial" panose="020B0604020202020204" pitchFamily="34" charset="0"/>
              </a:rPr>
              <a:t>διασφαλίζει ότι τα παιδιά, ενημερώνονται, μέσω </a:t>
            </a:r>
            <a:r>
              <a:rPr lang="el-GR" dirty="0" err="1">
                <a:latin typeface="Arial" panose="020B0604020202020204" pitchFamily="34" charset="0"/>
                <a:cs typeface="Arial" panose="020B0604020202020204" pitchFamily="34" charset="0"/>
              </a:rPr>
              <a:t>επικαιροποιημένων</a:t>
            </a:r>
            <a:r>
              <a:rPr lang="el-GR" dirty="0">
                <a:latin typeface="Arial" panose="020B0604020202020204" pitchFamily="34" charset="0"/>
                <a:cs typeface="Arial" panose="020B0604020202020204" pitchFamily="34" charset="0"/>
              </a:rPr>
              <a:t> αναλυτικών προγραμμάτων ή/και άλλων δράσεων, για την  πρόληψη και καταπολέμηση της βίας, της βίας κατά των γυναικών, του βιασμού και της ενδοοικογενειακής βίας, συμπεριλαμβανομένων θεμάτων ισότητας των φύλων και κατάρριψη των </a:t>
            </a:r>
            <a:r>
              <a:rPr lang="el-GR" dirty="0" err="1">
                <a:latin typeface="Arial" panose="020B0604020202020204" pitchFamily="34" charset="0"/>
                <a:cs typeface="Arial" panose="020B0604020202020204" pitchFamily="34" charset="0"/>
              </a:rPr>
              <a:t>έμφυλων</a:t>
            </a:r>
            <a:r>
              <a:rPr lang="el-GR" dirty="0">
                <a:latin typeface="Arial" panose="020B0604020202020204" pitchFamily="34" charset="0"/>
                <a:cs typeface="Arial" panose="020B0604020202020204" pitchFamily="34" charset="0"/>
              </a:rPr>
              <a:t> στερεότυπων και των προκαταλήψεων, διευθέτηση διενέξεων  χωρίς  βία  στις  διαπροσωπικές  σχέσεις, βία με βάση  το φύλο κατά των γυναικών και το δικαίωμα της προσωπικής ακεραιότητας, καθώς και για μορφές γλωσσικού σεξισμού και τρόπων υπέρβασής τους. </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737243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04849" y="712842"/>
            <a:ext cx="4048125" cy="5687957"/>
          </a:xfrm>
        </p:spPr>
        <p:txBody>
          <a:bodyPr>
            <a:normAutofit/>
          </a:bodyPr>
          <a:lstStyle/>
          <a:p>
            <a:pPr algn="just"/>
            <a:r>
              <a:rPr lang="el-GR" sz="1800" dirty="0">
                <a:latin typeface="Arial" panose="020B0604020202020204" pitchFamily="34" charset="0"/>
                <a:cs typeface="Arial" panose="020B0604020202020204" pitchFamily="34" charset="0"/>
              </a:rPr>
              <a:t>Η βία, δεν κάνει διακρίσεις. Όλοι μπορούν να δεχθούν βία από κάποιον που έχει «μάθει» να τη χρησιμοποιεί για να επιβάλλεται. Όταν κανείς δεν τους σταματά, η βία μαθαίνεται από γενιά σε γενιά με καταστροφικά αποτελέσματα. Εύχομαι το παρόν νομοσχέδιο  να  αποτελέσει  ένα  πραγματικά  χρηστικό όπλο για την πρόληψη, καταστολή και καταπολέμηση τέτοιου είδους αδικημάτων.</a:t>
            </a:r>
            <a:endParaRPr lang="en-GB" sz="1800" dirty="0">
              <a:latin typeface="Arial" panose="020B0604020202020204" pitchFamily="34" charset="0"/>
              <a:cs typeface="Arial" panose="020B0604020202020204" pitchFamily="34" charset="0"/>
            </a:endParaRPr>
          </a:p>
          <a:p>
            <a:pPr algn="just"/>
            <a:endParaRPr lang="en-GB" sz="1800" dirty="0"/>
          </a:p>
          <a:p>
            <a:pPr algn="just"/>
            <a:r>
              <a:rPr lang="el-GR" sz="2000" dirty="0">
                <a:latin typeface="Arial" panose="020B0604020202020204" pitchFamily="34" charset="0"/>
                <a:cs typeface="Arial" panose="020B0604020202020204" pitchFamily="34" charset="0"/>
              </a:rPr>
              <a:t>Σας ευχαριστώ για την προσοχή σας!</a:t>
            </a:r>
          </a:p>
          <a:p>
            <a:pPr algn="just"/>
            <a:endParaRPr lang="en-GB" sz="1800" dirty="0">
              <a:latin typeface="Arial" panose="020B0604020202020204" pitchFamily="34" charset="0"/>
              <a:cs typeface="Arial" panose="020B0604020202020204" pitchFamily="34" charset="0"/>
            </a:endParaRPr>
          </a:p>
          <a:p>
            <a:pPr algn="just"/>
            <a:endParaRPr lang="en-GB" sz="1800" dirty="0">
              <a:latin typeface="Arial" panose="020B0604020202020204" pitchFamily="34" charset="0"/>
              <a:cs typeface="Arial" panose="020B0604020202020204" pitchFamily="34" charset="0"/>
            </a:endParaRPr>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14270" r="14270"/>
          <a:stretch>
            <a:fillRect/>
          </a:stretch>
        </p:blipFill>
        <p:spPr/>
      </p:pic>
    </p:spTree>
    <p:extLst>
      <p:ext uri="{BB962C8B-B14F-4D97-AF65-F5344CB8AC3E}">
        <p14:creationId xmlns:p14="http://schemas.microsoft.com/office/powerpoint/2010/main" val="368778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775" y="284148"/>
            <a:ext cx="9601200" cy="1485900"/>
          </a:xfrm>
        </p:spPr>
        <p:txBody>
          <a:bodyPr/>
          <a:lstStyle/>
          <a:p>
            <a:r>
              <a:rPr lang="el-GR" b="1" dirty="0"/>
              <a:t>Ποινικά Αδικήματα και Δικαιοδοσία Δικαστηρίων</a:t>
            </a:r>
            <a:endParaRPr lang="en-GB" b="1" dirty="0"/>
          </a:p>
        </p:txBody>
      </p:sp>
      <p:sp>
        <p:nvSpPr>
          <p:cNvPr id="3" name="Content Placeholder 2"/>
          <p:cNvSpPr>
            <a:spLocks noGrp="1"/>
          </p:cNvSpPr>
          <p:nvPr>
            <p:ph idx="1"/>
          </p:nvPr>
        </p:nvSpPr>
        <p:spPr>
          <a:xfrm>
            <a:off x="1217775" y="1704885"/>
            <a:ext cx="9601200" cy="4550635"/>
          </a:xfrm>
        </p:spPr>
        <p:txBody>
          <a:bodyPr>
            <a:normAutofit/>
          </a:bodyPr>
          <a:lstStyle/>
          <a:p>
            <a:pPr algn="just">
              <a:lnSpc>
                <a:spcPct val="200000"/>
              </a:lnSpc>
              <a:buFont typeface="Wingdings" panose="05000000000000000000" pitchFamily="2" charset="2"/>
              <a:buChar char="Ø"/>
            </a:pPr>
            <a:r>
              <a:rPr lang="el-GR" sz="1900" dirty="0">
                <a:latin typeface="Arial" panose="020B0604020202020204" pitchFamily="34" charset="0"/>
                <a:cs typeface="Arial" panose="020B0604020202020204" pitchFamily="34" charset="0"/>
              </a:rPr>
              <a:t>Όποιος χρησιμοποιήσει </a:t>
            </a:r>
            <a:r>
              <a:rPr lang="el-GR" sz="1900" b="1" dirty="0">
                <a:latin typeface="Arial" panose="020B0604020202020204" pitchFamily="34" charset="0"/>
                <a:cs typeface="Arial" panose="020B0604020202020204" pitchFamily="34" charset="0"/>
              </a:rPr>
              <a:t>βία έναντι γυναίκας </a:t>
            </a:r>
            <a:r>
              <a:rPr lang="el-GR" sz="1900" dirty="0">
                <a:latin typeface="Arial" panose="020B0604020202020204" pitchFamily="34" charset="0"/>
                <a:cs typeface="Arial" panose="020B0604020202020204" pitchFamily="34" charset="0"/>
              </a:rPr>
              <a:t>είναι ένοχος κακουργήματος και σε περίπτωση καταδίκης του υπόκειται σε</a:t>
            </a:r>
            <a:r>
              <a:rPr lang="el-GR" sz="1900" b="1" dirty="0">
                <a:latin typeface="Arial" panose="020B0604020202020204" pitchFamily="34" charset="0"/>
                <a:cs typeface="Arial" panose="020B0604020202020204" pitchFamily="34" charset="0"/>
              </a:rPr>
              <a:t> φυλάκιση </a:t>
            </a:r>
            <a:r>
              <a:rPr lang="el-GR" sz="1900" dirty="0">
                <a:latin typeface="Arial" panose="020B0604020202020204" pitchFamily="34" charset="0"/>
                <a:cs typeface="Arial" panose="020B0604020202020204" pitchFamily="34" charset="0"/>
              </a:rPr>
              <a:t>που δεν υπερβαίνει τα </a:t>
            </a:r>
            <a:r>
              <a:rPr lang="el-GR" sz="1900" b="1" dirty="0">
                <a:latin typeface="Arial" panose="020B0604020202020204" pitchFamily="34" charset="0"/>
                <a:cs typeface="Arial" panose="020B0604020202020204" pitchFamily="34" charset="0"/>
              </a:rPr>
              <a:t>επτά χρόνια</a:t>
            </a:r>
            <a:r>
              <a:rPr lang="el-GR" sz="1900" dirty="0">
                <a:latin typeface="Arial" panose="020B0604020202020204" pitchFamily="34" charset="0"/>
                <a:cs typeface="Arial" panose="020B0604020202020204" pitchFamily="34" charset="0"/>
              </a:rPr>
              <a:t>.</a:t>
            </a:r>
            <a:endParaRPr lang="en-GB" sz="1900" dirty="0">
              <a:latin typeface="Arial" panose="020B0604020202020204" pitchFamily="34" charset="0"/>
              <a:cs typeface="Arial" panose="020B0604020202020204" pitchFamily="34" charset="0"/>
            </a:endParaRPr>
          </a:p>
          <a:p>
            <a:pPr algn="just">
              <a:lnSpc>
                <a:spcPct val="200000"/>
              </a:lnSpc>
              <a:buFont typeface="Wingdings" panose="05000000000000000000" pitchFamily="2" charset="2"/>
              <a:buChar char="Ø"/>
            </a:pPr>
            <a:r>
              <a:rPr lang="el-GR" sz="1900" dirty="0">
                <a:latin typeface="Arial" panose="020B0604020202020204" pitchFamily="34" charset="0"/>
                <a:cs typeface="Arial" panose="020B0604020202020204" pitchFamily="34" charset="0"/>
              </a:rPr>
              <a:t>Όποιος προβεί σε βία έναντι γυναίκας όταν – </a:t>
            </a:r>
            <a:endParaRPr lang="en-GB" sz="1900" dirty="0">
              <a:latin typeface="Arial" panose="020B0604020202020204" pitchFamily="34" charset="0"/>
              <a:cs typeface="Arial" panose="020B0604020202020204" pitchFamily="34" charset="0"/>
            </a:endParaRPr>
          </a:p>
          <a:p>
            <a:pPr algn="just">
              <a:lnSpc>
                <a:spcPct val="200000"/>
              </a:lnSpc>
              <a:buFont typeface="Wingdings" panose="05000000000000000000" pitchFamily="2" charset="2"/>
              <a:buChar char="q"/>
            </a:pPr>
            <a:r>
              <a:rPr lang="el-GR" sz="1900" dirty="0">
                <a:latin typeface="Arial" panose="020B0604020202020204" pitchFamily="34" charset="0"/>
                <a:cs typeface="Arial" panose="020B0604020202020204" pitchFamily="34" charset="0"/>
              </a:rPr>
              <a:t>γίνεται </a:t>
            </a:r>
            <a:r>
              <a:rPr lang="el-GR" sz="1900" b="1" dirty="0">
                <a:latin typeface="Arial" panose="020B0604020202020204" pitchFamily="34" charset="0"/>
                <a:cs typeface="Arial" panose="020B0604020202020204" pitchFamily="34" charset="0"/>
              </a:rPr>
              <a:t>κατάχρηση θέσης εμπιστοσύνης</a:t>
            </a:r>
            <a:r>
              <a:rPr lang="el-GR" sz="1900" dirty="0">
                <a:latin typeface="Arial" panose="020B0604020202020204" pitchFamily="34" charset="0"/>
                <a:cs typeface="Arial" panose="020B0604020202020204" pitchFamily="34" charset="0"/>
              </a:rPr>
              <a:t>, </a:t>
            </a:r>
            <a:r>
              <a:rPr lang="el-GR" sz="1900" b="1" dirty="0">
                <a:latin typeface="Arial" panose="020B0604020202020204" pitchFamily="34" charset="0"/>
                <a:cs typeface="Arial" panose="020B0604020202020204" pitchFamily="34" charset="0"/>
              </a:rPr>
              <a:t>εξουσίας ή επιρροής </a:t>
            </a:r>
            <a:r>
              <a:rPr lang="el-GR" sz="1900" dirty="0">
                <a:latin typeface="Arial" panose="020B0604020202020204" pitchFamily="34" charset="0"/>
                <a:cs typeface="Arial" panose="020B0604020202020204" pitchFamily="34" charset="0"/>
              </a:rPr>
              <a:t>επάνω στη γυναίκα, είναι ένοχος κακουργήματος και, σε περίπτωση καταδίκης του, υπόκειται σε </a:t>
            </a:r>
            <a:r>
              <a:rPr lang="el-GR" sz="1900" b="1" dirty="0">
                <a:latin typeface="Arial" panose="020B0604020202020204" pitchFamily="34" charset="0"/>
                <a:cs typeface="Arial" panose="020B0604020202020204" pitchFamily="34" charset="0"/>
              </a:rPr>
              <a:t>ποινή φυλάκισης </a:t>
            </a:r>
            <a:r>
              <a:rPr lang="el-GR" sz="1900" dirty="0">
                <a:latin typeface="Arial" panose="020B0604020202020204" pitchFamily="34" charset="0"/>
                <a:cs typeface="Arial" panose="020B0604020202020204" pitchFamily="34" charset="0"/>
              </a:rPr>
              <a:t>που δεν υπερβαίνει τα </a:t>
            </a:r>
            <a:r>
              <a:rPr lang="el-GR" sz="1900" b="1" dirty="0">
                <a:latin typeface="Arial" panose="020B0604020202020204" pitchFamily="34" charset="0"/>
                <a:cs typeface="Arial" panose="020B0604020202020204" pitchFamily="34" charset="0"/>
              </a:rPr>
              <a:t>δώδεκα χρόνια</a:t>
            </a:r>
            <a:r>
              <a:rPr lang="el-GR" sz="1900" dirty="0">
                <a:latin typeface="Arial" panose="020B0604020202020204" pitchFamily="34" charset="0"/>
                <a:cs typeface="Arial" panose="020B0604020202020204" pitchFamily="34" charset="0"/>
              </a:rPr>
              <a:t>. </a:t>
            </a:r>
            <a:endParaRPr lang="en-GB" sz="19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162678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1690" y="564022"/>
            <a:ext cx="9878938" cy="3416320"/>
          </a:xfrm>
          <a:prstGeom prst="rect">
            <a:avLst/>
          </a:prstGeom>
        </p:spPr>
        <p:txBody>
          <a:bodyPr wrap="square">
            <a:spAutoFit/>
          </a:bodyPr>
          <a:lstStyle/>
          <a:p>
            <a:pPr marL="285750" indent="-285750">
              <a:lnSpc>
                <a:spcPct val="200000"/>
              </a:lnSpc>
              <a:buFont typeface="Wingdings" panose="05000000000000000000" pitchFamily="2" charset="2"/>
              <a:buChar char="q"/>
            </a:pPr>
            <a:r>
              <a:rPr lang="el-GR" dirty="0">
                <a:latin typeface="Arial" panose="020B0604020202020204" pitchFamily="34" charset="0"/>
                <a:cs typeface="Arial" panose="020B0604020202020204" pitchFamily="34" charset="0"/>
              </a:rPr>
              <a:t>γίνεται </a:t>
            </a:r>
            <a:r>
              <a:rPr lang="el-GR" b="1" dirty="0">
                <a:latin typeface="Arial" panose="020B0604020202020204" pitchFamily="34" charset="0"/>
                <a:cs typeface="Arial" panose="020B0604020202020204" pitchFamily="34" charset="0"/>
              </a:rPr>
              <a:t>κατάχρηση ευάλωτης θέσης της γυναίκας</a:t>
            </a:r>
            <a:r>
              <a:rPr lang="el-GR" dirty="0">
                <a:latin typeface="Arial" panose="020B0604020202020204" pitchFamily="34" charset="0"/>
                <a:cs typeface="Arial" panose="020B0604020202020204" pitchFamily="34" charset="0"/>
              </a:rPr>
              <a:t>, κυρίως λόγω διανοητικής ή σωματικής αναπηρίας ή κατάστασης εξάρτησης είναι ένοχος κακουργήματος και, σε περίπτωση καταδίκης του, υπόκειται σε </a:t>
            </a:r>
            <a:r>
              <a:rPr lang="el-GR" b="1" dirty="0">
                <a:latin typeface="Arial" panose="020B0604020202020204" pitchFamily="34" charset="0"/>
                <a:cs typeface="Arial" panose="020B0604020202020204" pitchFamily="34" charset="0"/>
              </a:rPr>
              <a:t>ποινή φυλάκισης </a:t>
            </a:r>
            <a:r>
              <a:rPr lang="el-GR" dirty="0">
                <a:latin typeface="Arial" panose="020B0604020202020204" pitchFamily="34" charset="0"/>
                <a:cs typeface="Arial" panose="020B0604020202020204" pitchFamily="34" charset="0"/>
              </a:rPr>
              <a:t>που δεν υπερβαίνει τα </a:t>
            </a:r>
            <a:r>
              <a:rPr lang="el-GR" b="1" dirty="0">
                <a:latin typeface="Arial" panose="020B0604020202020204" pitchFamily="34" charset="0"/>
                <a:cs typeface="Arial" panose="020B0604020202020204" pitchFamily="34" charset="0"/>
              </a:rPr>
              <a:t>δώδεκα χρόνια</a:t>
            </a:r>
            <a:r>
              <a:rPr lang="el-GR"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q"/>
            </a:pPr>
            <a:r>
              <a:rPr lang="el-GR" dirty="0">
                <a:latin typeface="Arial" panose="020B0604020202020204" pitchFamily="34" charset="0"/>
                <a:cs typeface="Arial" panose="020B0604020202020204" pitchFamily="34" charset="0"/>
              </a:rPr>
              <a:t>γίνεται </a:t>
            </a:r>
            <a:r>
              <a:rPr lang="el-GR" b="1" dirty="0">
                <a:latin typeface="Arial" panose="020B0604020202020204" pitchFamily="34" charset="0"/>
                <a:cs typeface="Arial" panose="020B0604020202020204" pitchFamily="34" charset="0"/>
              </a:rPr>
              <a:t>χρήση εξαναγκασμού, βίας ή απειλής</a:t>
            </a:r>
            <a:r>
              <a:rPr lang="el-GR" dirty="0">
                <a:latin typeface="Arial" panose="020B0604020202020204" pitchFamily="34" charset="0"/>
                <a:cs typeface="Arial" panose="020B0604020202020204" pitchFamily="34" charset="0"/>
              </a:rPr>
              <a:t>, είναι ένοχος κακουργήματος και, σε περίπτωση καταδίκης του, υπόκειται σε </a:t>
            </a:r>
            <a:r>
              <a:rPr lang="el-GR" b="1" dirty="0">
                <a:latin typeface="Arial" panose="020B0604020202020204" pitchFamily="34" charset="0"/>
                <a:cs typeface="Arial" panose="020B0604020202020204" pitchFamily="34" charset="0"/>
              </a:rPr>
              <a:t>ποινή φυλάκισης</a:t>
            </a:r>
            <a:r>
              <a:rPr lang="el-GR" dirty="0">
                <a:latin typeface="Arial" panose="020B0604020202020204" pitchFamily="34" charset="0"/>
                <a:cs typeface="Arial" panose="020B0604020202020204" pitchFamily="34" charset="0"/>
              </a:rPr>
              <a:t> που δεν υπερβαίνει τα </a:t>
            </a:r>
            <a:r>
              <a:rPr lang="el-GR" b="1" dirty="0">
                <a:latin typeface="Arial" panose="020B0604020202020204" pitchFamily="34" charset="0"/>
                <a:cs typeface="Arial" panose="020B0604020202020204" pitchFamily="34" charset="0"/>
              </a:rPr>
              <a:t>δώδεκα χρόνια</a:t>
            </a:r>
            <a:r>
              <a:rPr lang="el-GR"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4162" y="4075141"/>
            <a:ext cx="2857500" cy="21431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562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4419" y="333287"/>
            <a:ext cx="9648202" cy="2564805"/>
          </a:xfrm>
          <a:prstGeom prst="rect">
            <a:avLst/>
          </a:prstGeom>
        </p:spPr>
        <p:txBody>
          <a:bodyPr wrap="square">
            <a:spAutoFit/>
          </a:bodyPr>
          <a:lstStyle/>
          <a:p>
            <a:pPr marR="201295" algn="just">
              <a:lnSpc>
                <a:spcPct val="200000"/>
              </a:lnSpc>
              <a:spcAft>
                <a:spcPts val="1000"/>
              </a:spcAft>
            </a:pPr>
            <a:r>
              <a:rPr lang="el-GR" dirty="0">
                <a:latin typeface="Arial" panose="020B0604020202020204" pitchFamily="34" charset="0"/>
                <a:ea typeface="Times New Roman" panose="02020603050405020304" pitchFamily="18" charset="0"/>
                <a:cs typeface="Times New Roman" panose="02020603050405020304" pitchFamily="18" charset="0"/>
              </a:rPr>
              <a:t>Το Δικαστήριο, δύναται να επιβάλει τις αυξημένες ποινές αντί τις ποινές που προβλέπονται στα εν λόγω άρθρα του Ποινικού Κώδικα ως ακολούθως:</a:t>
            </a:r>
          </a:p>
          <a:p>
            <a:pPr marR="201295" algn="just">
              <a:lnSpc>
                <a:spcPct val="200000"/>
              </a:lnSpc>
              <a:spcAft>
                <a:spcPts val="1000"/>
              </a:spcAft>
            </a:pPr>
            <a:endParaRPr lang="el-GR" dirty="0">
              <a:latin typeface="Arial" panose="020B0604020202020204" pitchFamily="34" charset="0"/>
              <a:ea typeface="Calibri" panose="020F0502020204030204" pitchFamily="34" charset="0"/>
              <a:cs typeface="Times New Roman" panose="02020603050405020304" pitchFamily="18" charset="0"/>
            </a:endParaRPr>
          </a:p>
          <a:p>
            <a:pPr marR="201295" algn="just">
              <a:lnSpc>
                <a:spcPct val="200000"/>
              </a:lnSpc>
              <a:spcAft>
                <a:spcPts val="10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88720451"/>
              </p:ext>
            </p:extLst>
          </p:nvPr>
        </p:nvGraphicFramePr>
        <p:xfrm>
          <a:off x="2615013" y="1615689"/>
          <a:ext cx="6853726" cy="5071662"/>
        </p:xfrm>
        <a:graphic>
          <a:graphicData uri="http://schemas.openxmlformats.org/drawingml/2006/table">
            <a:tbl>
              <a:tblPr firstRow="1" firstCol="1" bandRow="1">
                <a:tableStyleId>{5C22544A-7EE6-4342-B048-85BDC9FD1C3A}</a:tableStyleId>
              </a:tblPr>
              <a:tblGrid>
                <a:gridCol w="2060954">
                  <a:extLst>
                    <a:ext uri="{9D8B030D-6E8A-4147-A177-3AD203B41FA5}">
                      <a16:colId xmlns:a16="http://schemas.microsoft.com/office/drawing/2014/main" val="315958436"/>
                    </a:ext>
                  </a:extLst>
                </a:gridCol>
                <a:gridCol w="1571401">
                  <a:extLst>
                    <a:ext uri="{9D8B030D-6E8A-4147-A177-3AD203B41FA5}">
                      <a16:colId xmlns:a16="http://schemas.microsoft.com/office/drawing/2014/main" val="3978144548"/>
                    </a:ext>
                  </a:extLst>
                </a:gridCol>
                <a:gridCol w="3221371">
                  <a:extLst>
                    <a:ext uri="{9D8B030D-6E8A-4147-A177-3AD203B41FA5}">
                      <a16:colId xmlns:a16="http://schemas.microsoft.com/office/drawing/2014/main" val="3592573893"/>
                    </a:ext>
                  </a:extLst>
                </a:gridCol>
              </a:tblGrid>
              <a:tr h="465828">
                <a:tc>
                  <a:txBody>
                    <a:bodyPr/>
                    <a:lstStyle/>
                    <a:p>
                      <a:pPr algn="ctr">
                        <a:lnSpc>
                          <a:spcPct val="115000"/>
                        </a:lnSpc>
                        <a:spcAft>
                          <a:spcPts val="0"/>
                        </a:spcAft>
                      </a:pPr>
                      <a:r>
                        <a:rPr lang="en-GB" sz="1400" dirty="0" err="1">
                          <a:effectLst/>
                          <a:latin typeface="Arial" panose="020B0604020202020204" pitchFamily="34" charset="0"/>
                          <a:cs typeface="Arial" panose="020B0604020202020204" pitchFamily="34" charset="0"/>
                        </a:rPr>
                        <a:t>Αδικήμ</a:t>
                      </a:r>
                      <a:r>
                        <a:rPr lang="en-GB" sz="1400" dirty="0">
                          <a:effectLst/>
                          <a:latin typeface="Arial" panose="020B0604020202020204" pitchFamily="34" charset="0"/>
                          <a:cs typeface="Arial" panose="020B0604020202020204" pitchFamily="34" charset="0"/>
                        </a:rPr>
                        <a:t>ατα</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Νόμος- </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n-GB" sz="1400" dirty="0" err="1">
                          <a:effectLst/>
                          <a:latin typeface="Arial" panose="020B0604020202020204" pitchFamily="34" charset="0"/>
                          <a:cs typeface="Arial" panose="020B0604020202020204" pitchFamily="34" charset="0"/>
                        </a:rPr>
                        <a:t>Άρθρο</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n-GB" sz="1400">
                          <a:effectLst/>
                          <a:latin typeface="Arial" panose="020B0604020202020204" pitchFamily="34" charset="0"/>
                          <a:cs typeface="Arial" panose="020B0604020202020204" pitchFamily="34" charset="0"/>
                        </a:rPr>
                        <a:t>Ποινή</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041103301"/>
                  </a:ext>
                </a:extLst>
              </a:tr>
              <a:tr h="709098">
                <a:tc>
                  <a:txBody>
                    <a:bodyPr/>
                    <a:lstStyle/>
                    <a:p>
                      <a:pPr algn="just">
                        <a:lnSpc>
                          <a:spcPct val="115000"/>
                        </a:lnSpc>
                        <a:spcAft>
                          <a:spcPts val="0"/>
                        </a:spcAft>
                      </a:pPr>
                      <a:r>
                        <a:rPr lang="el-GR" sz="1400" dirty="0">
                          <a:effectLst/>
                          <a:latin typeface="Arial" panose="020B0604020202020204" pitchFamily="34" charset="0"/>
                          <a:cs typeface="Arial" panose="020B0604020202020204" pitchFamily="34" charset="0"/>
                        </a:rPr>
                        <a:t>Βιασμός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 άρθρα 144 και 145</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just">
                        <a:lnSpc>
                          <a:spcPct val="115000"/>
                        </a:lnSpc>
                        <a:spcAft>
                          <a:spcPts val="0"/>
                        </a:spcAft>
                      </a:pPr>
                      <a:r>
                        <a:rPr lang="el-GR" sz="1400" dirty="0">
                          <a:effectLst/>
                          <a:latin typeface="Arial" panose="020B0604020202020204" pitchFamily="34" charset="0"/>
                          <a:cs typeface="Arial" panose="020B0604020202020204" pitchFamily="34" charset="0"/>
                        </a:rPr>
                        <a:t>Ισόβια φυλάκιση (η ποινή παραμένει ως έχει).</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789686730"/>
                  </a:ext>
                </a:extLst>
              </a:tr>
              <a:tr h="709098">
                <a:tc>
                  <a:txBody>
                    <a:bodyPr/>
                    <a:lstStyle/>
                    <a:p>
                      <a:pPr algn="just">
                        <a:lnSpc>
                          <a:spcPct val="115000"/>
                        </a:lnSpc>
                        <a:spcAft>
                          <a:spcPts val="0"/>
                        </a:spcAft>
                      </a:pPr>
                      <a:r>
                        <a:rPr lang="el-GR" sz="1400">
                          <a:effectLst/>
                          <a:latin typeface="Arial" panose="020B0604020202020204" pitchFamily="34" charset="0"/>
                          <a:cs typeface="Arial" panose="020B0604020202020204" pitchFamily="34" charset="0"/>
                        </a:rPr>
                        <a:t>Απόπειρα βιασμού</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l-GR" sz="1400" dirty="0">
                          <a:effectLst/>
                          <a:latin typeface="Arial" panose="020B0604020202020204" pitchFamily="34" charset="0"/>
                          <a:cs typeface="Arial" panose="020B0604020202020204" pitchFamily="34" charset="0"/>
                        </a:rPr>
                        <a:t>146</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just">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δέκα σε δεκαπέντνε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571442425"/>
                  </a:ext>
                </a:extLst>
              </a:tr>
              <a:tr h="709098">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Άσεμνη επίθεση εναντίον γυναίκας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n-GB" sz="1400" dirty="0">
                          <a:effectLst/>
                          <a:latin typeface="Arial" panose="020B0604020202020204" pitchFamily="34" charset="0"/>
                          <a:cs typeface="Arial" panose="020B0604020202020204" pitchFamily="34" charset="0"/>
                        </a:rPr>
                        <a:t>151</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δύο σε δέκα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2729502443"/>
                  </a:ext>
                </a:extLst>
              </a:tr>
              <a:tr h="952368">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Διαφθορά νεαρής γυναίκας ηλικίας κάτω των δεκατριών χρόνων.</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n-GB" sz="1400" dirty="0">
                          <a:effectLst/>
                          <a:latin typeface="Arial" panose="020B0604020202020204" pitchFamily="34" charset="0"/>
                          <a:cs typeface="Arial" panose="020B0604020202020204" pitchFamily="34" charset="0"/>
                        </a:rPr>
                        <a:t>153(1)</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Ισόβια φυλάκιση (η ποινή παραμένει ως έχει).</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3639465845"/>
                  </a:ext>
                </a:extLst>
              </a:tr>
              <a:tr h="952368">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Απόπειρα διαφθοράς νεαρής γυναίκας ηλικίας κάτω των δεκατριών χρόνων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n-GB" sz="1400" dirty="0">
                          <a:effectLst/>
                          <a:latin typeface="Arial" panose="020B0604020202020204" pitchFamily="34" charset="0"/>
                          <a:cs typeface="Arial" panose="020B0604020202020204" pitchFamily="34" charset="0"/>
                        </a:rPr>
                        <a:t>153(2)</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τρία σε δεκαπέντε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3974179072"/>
                  </a:ext>
                </a:extLst>
              </a:tr>
              <a:tr h="465828">
                <a:tc gridSpan="3">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hMerge="1">
                  <a:txBody>
                    <a:bodyPr/>
                    <a:lstStyle/>
                    <a:p>
                      <a:pPr algn="ctr">
                        <a:lnSpc>
                          <a:spcPct val="115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hMerge="1">
                  <a:txBody>
                    <a:bodyPr/>
                    <a:lstStyle/>
                    <a:p>
                      <a:pPr>
                        <a:lnSpc>
                          <a:spcPct val="115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10261982"/>
                  </a:ext>
                </a:extLst>
              </a:tr>
            </a:tbl>
          </a:graphicData>
        </a:graphic>
      </p:graphicFrame>
    </p:spTree>
    <p:extLst>
      <p:ext uri="{BB962C8B-B14F-4D97-AF65-F5344CB8AC3E}">
        <p14:creationId xmlns:p14="http://schemas.microsoft.com/office/powerpoint/2010/main" val="2729122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98088105"/>
              </p:ext>
            </p:extLst>
          </p:nvPr>
        </p:nvGraphicFramePr>
        <p:xfrm>
          <a:off x="2563740" y="239280"/>
          <a:ext cx="7417748" cy="6299520"/>
        </p:xfrm>
        <a:graphic>
          <a:graphicData uri="http://schemas.openxmlformats.org/drawingml/2006/table">
            <a:tbl>
              <a:tblPr firstRow="1" firstCol="1" bandRow="1">
                <a:tableStyleId>{5C22544A-7EE6-4342-B048-85BDC9FD1C3A}</a:tableStyleId>
              </a:tblPr>
              <a:tblGrid>
                <a:gridCol w="2230558">
                  <a:extLst>
                    <a:ext uri="{9D8B030D-6E8A-4147-A177-3AD203B41FA5}">
                      <a16:colId xmlns:a16="http://schemas.microsoft.com/office/drawing/2014/main" val="2823727155"/>
                    </a:ext>
                  </a:extLst>
                </a:gridCol>
                <a:gridCol w="1700718">
                  <a:extLst>
                    <a:ext uri="{9D8B030D-6E8A-4147-A177-3AD203B41FA5}">
                      <a16:colId xmlns:a16="http://schemas.microsoft.com/office/drawing/2014/main" val="3294293049"/>
                    </a:ext>
                  </a:extLst>
                </a:gridCol>
                <a:gridCol w="3486472">
                  <a:extLst>
                    <a:ext uri="{9D8B030D-6E8A-4147-A177-3AD203B41FA5}">
                      <a16:colId xmlns:a16="http://schemas.microsoft.com/office/drawing/2014/main" val="2533060374"/>
                    </a:ext>
                  </a:extLst>
                </a:gridCol>
              </a:tblGrid>
              <a:tr h="709443">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Διαφθορά νεαρής γυναίκας ηλικίας δεκατριών χρόνων μέχρι δεκαέξι</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154</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δύο σε είκοσι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3840001921"/>
                  </a:ext>
                </a:extLst>
              </a:tr>
              <a:tr h="532083">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Διαφθορά γυναίκας με νοητική ή/και</a:t>
                      </a:r>
                      <a:br>
                        <a:rPr lang="el-GR" sz="1400" dirty="0">
                          <a:effectLst/>
                          <a:latin typeface="Arial" panose="020B0604020202020204" pitchFamily="34" charset="0"/>
                          <a:cs typeface="Arial" panose="020B0604020202020204" pitchFamily="34" charset="0"/>
                        </a:rPr>
                      </a:br>
                      <a:r>
                        <a:rPr lang="el-GR" sz="1400" dirty="0">
                          <a:effectLst/>
                          <a:latin typeface="Arial" panose="020B0604020202020204" pitchFamily="34" charset="0"/>
                          <a:cs typeface="Arial" panose="020B0604020202020204" pitchFamily="34" charset="0"/>
                        </a:rPr>
                        <a:t>ψυχική αναπηρία</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n-GB" sz="1400">
                          <a:effectLst/>
                          <a:latin typeface="Arial" panose="020B0604020202020204" pitchFamily="34" charset="0"/>
                          <a:cs typeface="Arial" panose="020B0604020202020204" pitchFamily="34" charset="0"/>
                        </a:rPr>
                        <a:t>155</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δύο σε είκοσι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3016614634"/>
                  </a:ext>
                </a:extLst>
              </a:tr>
              <a:tr h="532083">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Παράνομη κατακράτηση γυναίκας</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162</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πέντε σε δέκα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2333374860"/>
                  </a:ext>
                </a:extLst>
              </a:tr>
              <a:tr h="532083">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 </a:t>
                      </a:r>
                      <a:endParaRPr lang="en-GB" sz="1400">
                        <a:effectLst/>
                        <a:latin typeface="Arial" panose="020B0604020202020204" pitchFamily="34" charset="0"/>
                        <a:cs typeface="Arial" panose="020B0604020202020204" pitchFamily="34" charset="0"/>
                      </a:endParaRPr>
                    </a:p>
                    <a:p>
                      <a:pPr>
                        <a:lnSpc>
                          <a:spcPct val="115000"/>
                        </a:lnSpc>
                        <a:spcAft>
                          <a:spcPts val="0"/>
                        </a:spcAft>
                      </a:pPr>
                      <a:r>
                        <a:rPr lang="el-GR" sz="1400">
                          <a:effectLst/>
                          <a:latin typeface="Arial" panose="020B0604020202020204" pitchFamily="34" charset="0"/>
                          <a:cs typeface="Arial" panose="020B0604020202020204" pitchFamily="34" charset="0"/>
                        </a:rPr>
                        <a:t>Άσεμνη Πράξη</a:t>
                      </a:r>
                      <a:endParaRPr lang="en-GB" sz="1400">
                        <a:effectLst/>
                        <a:latin typeface="Arial" panose="020B0604020202020204" pitchFamily="34" charset="0"/>
                        <a:cs typeface="Arial" panose="020B0604020202020204" pitchFamily="34" charset="0"/>
                      </a:endParaRPr>
                    </a:p>
                    <a:p>
                      <a:pPr>
                        <a:lnSpc>
                          <a:spcPct val="115000"/>
                        </a:lnSpc>
                        <a:spcAft>
                          <a:spcPts val="0"/>
                        </a:spcAft>
                      </a:pPr>
                      <a:r>
                        <a:rPr lang="el-GR" sz="1400">
                          <a:effectLst/>
                          <a:latin typeface="Arial" panose="020B0604020202020204" pitchFamily="34" charset="0"/>
                          <a:cs typeface="Arial" panose="020B0604020202020204" pitchFamily="34" charset="0"/>
                        </a:rPr>
                        <a:t> </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176</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δύο σε πέντε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226941133"/>
                  </a:ext>
                </a:extLst>
              </a:tr>
              <a:tr h="709443">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Ανήθικες προβολές</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177</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δύο σε τρία χρόνια ή επιβάλλεται η προβλεπόμενη χρηματική ποινή ή και οι δύο ποινές.</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528219911"/>
                  </a:ext>
                </a:extLst>
              </a:tr>
              <a:tr h="532083">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Απόπειρες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173(2)</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επτά σε δεκαπέντε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79423782"/>
                  </a:ext>
                </a:extLst>
              </a:tr>
              <a:tr h="532083">
                <a:tc>
                  <a:txBody>
                    <a:bodyPr/>
                    <a:lstStyle/>
                    <a:p>
                      <a:pPr>
                        <a:lnSpc>
                          <a:spcPct val="115000"/>
                        </a:lnSpc>
                        <a:spcAft>
                          <a:spcPts val="0"/>
                        </a:spcAft>
                      </a:pPr>
                      <a:r>
                        <a:rPr lang="en-GB" sz="1400" dirty="0">
                          <a:effectLst/>
                          <a:latin typeface="Arial" panose="020B0604020202020204" pitchFamily="34" charset="0"/>
                          <a:cs typeface="Arial" panose="020B0604020202020204" pitchFamily="34" charset="0"/>
                        </a:rPr>
                        <a:t>Βα</a:t>
                      </a:r>
                      <a:r>
                        <a:rPr lang="en-GB" sz="1400" dirty="0" err="1">
                          <a:effectLst/>
                          <a:latin typeface="Arial" panose="020B0604020202020204" pitchFamily="34" charset="0"/>
                          <a:cs typeface="Arial" panose="020B0604020202020204" pitchFamily="34" charset="0"/>
                        </a:rPr>
                        <a:t>ριά</a:t>
                      </a:r>
                      <a:r>
                        <a:rPr lang="en-GB" sz="1400" dirty="0">
                          <a:effectLst/>
                          <a:latin typeface="Arial" panose="020B0604020202020204" pitchFamily="34" charset="0"/>
                          <a:cs typeface="Arial" panose="020B0604020202020204" pitchFamily="34" charset="0"/>
                        </a:rPr>
                        <a:t> </a:t>
                      </a:r>
                      <a:r>
                        <a:rPr lang="en-GB" sz="1400" dirty="0" err="1">
                          <a:effectLst/>
                          <a:latin typeface="Arial" panose="020B0604020202020204" pitchFamily="34" charset="0"/>
                          <a:cs typeface="Arial" panose="020B0604020202020204" pitchFamily="34" charset="0"/>
                        </a:rPr>
                        <a:t>σωμ</a:t>
                      </a:r>
                      <a:r>
                        <a:rPr lang="en-GB" sz="1400" dirty="0">
                          <a:effectLst/>
                          <a:latin typeface="Arial" panose="020B0604020202020204" pitchFamily="34" charset="0"/>
                          <a:cs typeface="Arial" panose="020B0604020202020204" pitchFamily="34" charset="0"/>
                        </a:rPr>
                        <a:t>ατική βλάβη</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n-GB" sz="1400">
                          <a:effectLst/>
                          <a:latin typeface="Arial" panose="020B0604020202020204" pitchFamily="34" charset="0"/>
                          <a:cs typeface="Arial" panose="020B0604020202020204" pitchFamily="34" charset="0"/>
                        </a:rPr>
                        <a:t>231</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επτά σε  δώδεκα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517307738"/>
                  </a:ext>
                </a:extLst>
              </a:tr>
              <a:tr h="532083">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Τραυματισμός και ανάλογες πράξεις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n-GB" sz="1400">
                          <a:effectLst/>
                          <a:latin typeface="Arial" panose="020B0604020202020204" pitchFamily="34" charset="0"/>
                          <a:cs typeface="Arial" panose="020B0604020202020204" pitchFamily="34" charset="0"/>
                        </a:rPr>
                        <a:t>234</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τρία σε επτά χρόνια.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1117747356"/>
                  </a:ext>
                </a:extLst>
              </a:tr>
              <a:tr h="886804">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Κοινή επίθεση</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242</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ένα σε τρία χρόνια και προβλεπόμενη χρηματική ποινή αυξάνεται από χίλιες λίρες σε πέντε χιλιάδες ευρώ ή και οι δύο ποινές.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5207" marR="45207" marT="0" marB="0"/>
                </a:tc>
                <a:extLst>
                  <a:ext uri="{0D108BD9-81ED-4DB2-BD59-A6C34878D82A}">
                    <a16:rowId xmlns:a16="http://schemas.microsoft.com/office/drawing/2014/main" val="3597703958"/>
                  </a:ext>
                </a:extLst>
              </a:tr>
            </a:tbl>
          </a:graphicData>
        </a:graphic>
      </p:graphicFrame>
    </p:spTree>
    <p:extLst>
      <p:ext uri="{BB962C8B-B14F-4D97-AF65-F5344CB8AC3E}">
        <p14:creationId xmlns:p14="http://schemas.microsoft.com/office/powerpoint/2010/main" val="20354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6926256"/>
              </p:ext>
            </p:extLst>
          </p:nvPr>
        </p:nvGraphicFramePr>
        <p:xfrm>
          <a:off x="2110812" y="692209"/>
          <a:ext cx="7648484" cy="5671143"/>
        </p:xfrm>
        <a:graphic>
          <a:graphicData uri="http://schemas.openxmlformats.org/drawingml/2006/table">
            <a:tbl>
              <a:tblPr firstRow="1" firstCol="1" bandRow="1">
                <a:tableStyleId>{5C22544A-7EE6-4342-B048-85BDC9FD1C3A}</a:tableStyleId>
              </a:tblPr>
              <a:tblGrid>
                <a:gridCol w="2299941">
                  <a:extLst>
                    <a:ext uri="{9D8B030D-6E8A-4147-A177-3AD203B41FA5}">
                      <a16:colId xmlns:a16="http://schemas.microsoft.com/office/drawing/2014/main" val="417942360"/>
                    </a:ext>
                  </a:extLst>
                </a:gridCol>
                <a:gridCol w="1753620">
                  <a:extLst>
                    <a:ext uri="{9D8B030D-6E8A-4147-A177-3AD203B41FA5}">
                      <a16:colId xmlns:a16="http://schemas.microsoft.com/office/drawing/2014/main" val="1578581088"/>
                    </a:ext>
                  </a:extLst>
                </a:gridCol>
                <a:gridCol w="3594923">
                  <a:extLst>
                    <a:ext uri="{9D8B030D-6E8A-4147-A177-3AD203B41FA5}">
                      <a16:colId xmlns:a16="http://schemas.microsoft.com/office/drawing/2014/main" val="2702415701"/>
                    </a:ext>
                  </a:extLst>
                </a:gridCol>
              </a:tblGrid>
              <a:tr h="1097768">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Παρενόχληση που συνίσταται σε φόβο άσκησης βίας</a:t>
                      </a:r>
                      <a:endParaRPr lang="en-GB" sz="1400" dirty="0">
                        <a:effectLst/>
                        <a:latin typeface="Arial" panose="020B0604020202020204" pitchFamily="34" charset="0"/>
                        <a:cs typeface="Arial" panose="020B0604020202020204" pitchFamily="34" charset="0"/>
                      </a:endParaRPr>
                    </a:p>
                    <a:p>
                      <a:pPr>
                        <a:lnSpc>
                          <a:spcPct val="115000"/>
                        </a:lnSpc>
                        <a:spcAft>
                          <a:spcPts val="0"/>
                        </a:spcAft>
                      </a:pPr>
                      <a:r>
                        <a:rPr lang="el-GR" sz="14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Προστασίας από </a:t>
                      </a:r>
                      <a:r>
                        <a:rPr lang="el-GR" sz="1400" dirty="0" err="1">
                          <a:effectLst/>
                          <a:latin typeface="Arial" panose="020B0604020202020204" pitchFamily="34" charset="0"/>
                          <a:cs typeface="Arial" panose="020B0604020202020204" pitchFamily="34" charset="0"/>
                        </a:rPr>
                        <a:t>Παρενό-χληση</a:t>
                      </a:r>
                      <a:r>
                        <a:rPr lang="el-GR" sz="1400" dirty="0">
                          <a:effectLst/>
                          <a:latin typeface="Arial" panose="020B0604020202020204" pitchFamily="34" charset="0"/>
                          <a:cs typeface="Arial" panose="020B0604020202020204" pitchFamily="34" charset="0"/>
                        </a:rPr>
                        <a:t> και </a:t>
                      </a:r>
                      <a:r>
                        <a:rPr lang="el-GR" sz="1400" dirty="0" err="1">
                          <a:effectLst/>
                          <a:latin typeface="Arial" panose="020B0604020202020204" pitchFamily="34" charset="0"/>
                          <a:cs typeface="Arial" panose="020B0604020202020204" pitchFamily="34" charset="0"/>
                        </a:rPr>
                        <a:t>Παρενοχλητι-κή</a:t>
                      </a:r>
                      <a:r>
                        <a:rPr lang="el-GR" sz="1400" dirty="0">
                          <a:effectLst/>
                          <a:latin typeface="Arial" panose="020B0604020202020204" pitchFamily="34" charset="0"/>
                          <a:cs typeface="Arial" panose="020B0604020202020204" pitchFamily="34" charset="0"/>
                        </a:rPr>
                        <a:t> </a:t>
                      </a:r>
                      <a:r>
                        <a:rPr lang="el-GR" sz="1400" dirty="0" err="1">
                          <a:effectLst/>
                          <a:latin typeface="Arial" panose="020B0604020202020204" pitchFamily="34" charset="0"/>
                          <a:cs typeface="Arial" panose="020B0604020202020204" pitchFamily="34" charset="0"/>
                        </a:rPr>
                        <a:t>Παρακο-λούθηση</a:t>
                      </a:r>
                      <a:r>
                        <a:rPr lang="el-GR" sz="1400" dirty="0">
                          <a:effectLst/>
                          <a:latin typeface="Arial" panose="020B0604020202020204" pitchFamily="34" charset="0"/>
                          <a:cs typeface="Arial" panose="020B0604020202020204" pitchFamily="34" charset="0"/>
                        </a:rPr>
                        <a:t> Νόμος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πέντε σε επτά χρόνια ή επιβάλλεται η προβλεπόμενη χρηματική ποινή ή και οι δύο ποινές.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799032582"/>
                  </a:ext>
                </a:extLst>
              </a:tr>
              <a:tr h="1097768">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Παρενοχλητική Παρακολούθηση</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Προστασίας από </a:t>
                      </a:r>
                      <a:r>
                        <a:rPr lang="el-GR" sz="1400" dirty="0" err="1">
                          <a:effectLst/>
                          <a:latin typeface="Arial" panose="020B0604020202020204" pitchFamily="34" charset="0"/>
                          <a:cs typeface="Arial" panose="020B0604020202020204" pitchFamily="34" charset="0"/>
                        </a:rPr>
                        <a:t>Παρενό-χληση</a:t>
                      </a:r>
                      <a:r>
                        <a:rPr lang="el-GR" sz="1400" dirty="0">
                          <a:effectLst/>
                          <a:latin typeface="Arial" panose="020B0604020202020204" pitchFamily="34" charset="0"/>
                          <a:cs typeface="Arial" panose="020B0604020202020204" pitchFamily="34" charset="0"/>
                        </a:rPr>
                        <a:t> και </a:t>
                      </a:r>
                      <a:r>
                        <a:rPr lang="el-GR" sz="1400" dirty="0" err="1">
                          <a:effectLst/>
                          <a:latin typeface="Arial" panose="020B0604020202020204" pitchFamily="34" charset="0"/>
                          <a:cs typeface="Arial" panose="020B0604020202020204" pitchFamily="34" charset="0"/>
                        </a:rPr>
                        <a:t>Παρενοχλητι-κή</a:t>
                      </a:r>
                      <a:r>
                        <a:rPr lang="el-GR" sz="1400" dirty="0">
                          <a:effectLst/>
                          <a:latin typeface="Arial" panose="020B0604020202020204" pitchFamily="34" charset="0"/>
                          <a:cs typeface="Arial" panose="020B0604020202020204" pitchFamily="34" charset="0"/>
                        </a:rPr>
                        <a:t> </a:t>
                      </a:r>
                      <a:r>
                        <a:rPr lang="el-GR" sz="1400" dirty="0" err="1">
                          <a:effectLst/>
                          <a:latin typeface="Arial" panose="020B0604020202020204" pitchFamily="34" charset="0"/>
                          <a:cs typeface="Arial" panose="020B0604020202020204" pitchFamily="34" charset="0"/>
                        </a:rPr>
                        <a:t>Παρακο-λούθηση</a:t>
                      </a:r>
                      <a:r>
                        <a:rPr lang="el-GR" sz="1400" dirty="0">
                          <a:effectLst/>
                          <a:latin typeface="Arial" panose="020B0604020202020204" pitchFamily="34" charset="0"/>
                          <a:cs typeface="Arial" panose="020B0604020202020204" pitchFamily="34" charset="0"/>
                        </a:rPr>
                        <a:t> Νόμος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τρία σε πέντε χρόνια ή επιβάλλεται η προβλεπόμενη χρηματική ποινή ή και οι δύο ποινές.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1762432377"/>
                  </a:ext>
                </a:extLst>
              </a:tr>
              <a:tr h="1254591">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Σεξουαλική παρενόχληση στην εργασία </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Ίσης Μεταχείρισης στην Απασχόληση και Επαγγελματική Εκπαίδευση</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l-GR" sz="1400" dirty="0">
                          <a:effectLst/>
                          <a:latin typeface="Arial" panose="020B0604020202020204" pitchFamily="34" charset="0"/>
                          <a:cs typeface="Arial" panose="020B0604020202020204" pitchFamily="34" charset="0"/>
                        </a:rPr>
                        <a:t>Νόμος</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Η φυλάκιση αυξάνεται από έξι μήνες σε δύο χρόνια και η προβλεπόμενη χρηματική ποινή από τέσσερις χιλιάδες λίρες σε δέκα χιλιάδες ευρώ ή και οι δύο ποινές  .</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1372153840"/>
                  </a:ext>
                </a:extLst>
              </a:tr>
              <a:tr h="627296">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Εξαναγκασμός σε γάμο </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dirty="0">
                          <a:effectLst/>
                          <a:latin typeface="Arial" panose="020B0604020202020204" pitchFamily="34" charset="0"/>
                          <a:cs typeface="Arial" panose="020B0604020202020204" pitchFamily="34" charset="0"/>
                        </a:rPr>
                        <a:t>Ποινικός Κώδικας</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l-GR" sz="1400" dirty="0">
                          <a:effectLst/>
                          <a:latin typeface="Arial" panose="020B0604020202020204" pitchFamily="34" charset="0"/>
                          <a:cs typeface="Arial" panose="020B0604020202020204" pitchFamily="34" charset="0"/>
                        </a:rPr>
                        <a:t>150</a:t>
                      </a:r>
                      <a:endParaRPr lang="en-GB" sz="1400" dirty="0">
                        <a:effectLst/>
                        <a:latin typeface="Arial" panose="020B0604020202020204" pitchFamily="34" charset="0"/>
                        <a:cs typeface="Arial" panose="020B0604020202020204" pitchFamily="34" charset="0"/>
                      </a:endParaRPr>
                    </a:p>
                    <a:p>
                      <a:pPr algn="ctr">
                        <a:lnSpc>
                          <a:spcPct val="115000"/>
                        </a:lnSpc>
                        <a:spcAft>
                          <a:spcPts val="0"/>
                        </a:spcAft>
                      </a:pPr>
                      <a:r>
                        <a:rPr lang="el-GR" sz="14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δύο σε τρία χρόνια.</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3570497181"/>
                  </a:ext>
                </a:extLst>
              </a:tr>
              <a:tr h="627296">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Ακρωτηριασμός γυναικείων γεννητικών οργάνων </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233</a:t>
                      </a:r>
                      <a:r>
                        <a:rPr lang="el-GR" sz="1400" baseline="30000">
                          <a:effectLst/>
                          <a:latin typeface="Arial" panose="020B0604020202020204" pitchFamily="34" charset="0"/>
                          <a:cs typeface="Arial" panose="020B0604020202020204" pitchFamily="34" charset="0"/>
                        </a:rPr>
                        <a:t>Α</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πέντε σε δέκα χρόνια.</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536538326"/>
                  </a:ext>
                </a:extLst>
              </a:tr>
              <a:tr h="470472">
                <a:tc>
                  <a:txBody>
                    <a:bodyPr/>
                    <a:lstStyle/>
                    <a:p>
                      <a:pPr>
                        <a:lnSpc>
                          <a:spcPct val="115000"/>
                        </a:lnSpc>
                        <a:spcAft>
                          <a:spcPts val="0"/>
                        </a:spcAft>
                      </a:pPr>
                      <a:r>
                        <a:rPr lang="el-GR" sz="1400">
                          <a:effectLst/>
                          <a:latin typeface="Arial" panose="020B0604020202020204" pitchFamily="34" charset="0"/>
                          <a:cs typeface="Arial" panose="020B0604020202020204" pitchFamily="34" charset="0"/>
                        </a:rPr>
                        <a:t>Αναγκαστική άμβλωση και στείρωση</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gn="ctr">
                        <a:lnSpc>
                          <a:spcPct val="115000"/>
                        </a:lnSpc>
                        <a:spcAft>
                          <a:spcPts val="0"/>
                        </a:spcAft>
                      </a:pPr>
                      <a:r>
                        <a:rPr lang="el-GR" sz="1400">
                          <a:effectLst/>
                          <a:latin typeface="Arial" panose="020B0604020202020204" pitchFamily="34" charset="0"/>
                          <a:cs typeface="Arial" panose="020B0604020202020204" pitchFamily="34" charset="0"/>
                        </a:rPr>
                        <a:t>Ποινικός Κώδικας</a:t>
                      </a:r>
                      <a:endParaRPr lang="en-GB" sz="1400">
                        <a:effectLst/>
                        <a:latin typeface="Arial" panose="020B0604020202020204" pitchFamily="34" charset="0"/>
                        <a:cs typeface="Arial" panose="020B0604020202020204" pitchFamily="34" charset="0"/>
                      </a:endParaRPr>
                    </a:p>
                    <a:p>
                      <a:pPr algn="ctr">
                        <a:lnSpc>
                          <a:spcPct val="115000"/>
                        </a:lnSpc>
                        <a:spcAft>
                          <a:spcPts val="0"/>
                        </a:spcAft>
                      </a:pPr>
                      <a:r>
                        <a:rPr lang="el-GR" sz="1400">
                          <a:effectLst/>
                          <a:latin typeface="Arial" panose="020B0604020202020204" pitchFamily="34" charset="0"/>
                          <a:cs typeface="Arial" panose="020B0604020202020204" pitchFamily="34" charset="0"/>
                        </a:rPr>
                        <a:t>167</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tc>
                  <a:txBody>
                    <a:bodyPr/>
                    <a:lstStyle/>
                    <a:p>
                      <a:pPr>
                        <a:lnSpc>
                          <a:spcPct val="115000"/>
                        </a:lnSpc>
                        <a:spcAft>
                          <a:spcPts val="0"/>
                        </a:spcAft>
                      </a:pPr>
                      <a:r>
                        <a:rPr lang="el-GR" sz="1400" dirty="0">
                          <a:effectLst/>
                          <a:latin typeface="Arial" panose="020B0604020202020204" pitchFamily="34" charset="0"/>
                          <a:cs typeface="Arial" panose="020B0604020202020204" pitchFamily="34" charset="0"/>
                        </a:rPr>
                        <a:t>Η φυλάκιση αυξάνεται από δεκατέσσερα χρόνια σε ισόβια</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42467" marR="42467" marT="0" marB="0"/>
                </a:tc>
                <a:extLst>
                  <a:ext uri="{0D108BD9-81ED-4DB2-BD59-A6C34878D82A}">
                    <a16:rowId xmlns:a16="http://schemas.microsoft.com/office/drawing/2014/main" val="974424698"/>
                  </a:ext>
                </a:extLst>
              </a:tr>
            </a:tbl>
          </a:graphicData>
        </a:graphic>
      </p:graphicFrame>
      <p:sp>
        <p:nvSpPr>
          <p:cNvPr id="4" name="Rectangle 2"/>
          <p:cNvSpPr>
            <a:spLocks noChangeArrowheads="1"/>
          </p:cNvSpPr>
          <p:nvPr/>
        </p:nvSpPr>
        <p:spPr bwMode="auto">
          <a:xfrm>
            <a:off x="4833938" y="2184628"/>
            <a:ext cx="2135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455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9696" y="521294"/>
            <a:ext cx="9656747" cy="3970318"/>
          </a:xfrm>
          <a:prstGeom prst="rect">
            <a:avLst/>
          </a:prstGeom>
        </p:spPr>
        <p:txBody>
          <a:bodyPr wrap="square">
            <a:spAutoFit/>
          </a:bodyPr>
          <a:lstStyle/>
          <a:p>
            <a:pPr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Σε περίπτωση καταδίκης για οποιοδήποτε από τα αδικήματα </a:t>
            </a:r>
            <a:r>
              <a:rPr lang="el-GR" dirty="0">
                <a:latin typeface="Arial" panose="020B0604020202020204" pitchFamily="34" charset="0"/>
                <a:ea typeface="Times New Roman" panose="02020603050405020304" pitchFamily="18" charset="0"/>
                <a:cs typeface="Arial" panose="020B0604020202020204" pitchFamily="34" charset="0"/>
              </a:rPr>
              <a:t>που αναφέρονται στον Πίνακα, οποιαδήποτε από τις ακόλουθες περιστάσεις συνιστά επιβαρυντική περίσταση</a:t>
            </a:r>
            <a:r>
              <a:rPr lang="el-GR" dirty="0">
                <a:latin typeface="Arial" panose="020B0604020202020204" pitchFamily="34" charset="0"/>
                <a:ea typeface="Calibri" panose="020F0502020204030204" pitchFamily="34" charset="0"/>
                <a:cs typeface="Arial" panose="020B0604020202020204" pitchFamily="34" charset="0"/>
              </a:rPr>
              <a:t>: </a:t>
            </a:r>
            <a:endParaRPr lang="en-GB" dirty="0">
              <a:latin typeface="Arial" panose="020B0604020202020204" pitchFamily="34" charset="0"/>
              <a:ea typeface="Calibri" panose="020F0502020204030204" pitchFamily="34" charset="0"/>
              <a:cs typeface="Arial" panose="020B0604020202020204" pitchFamily="34" charset="0"/>
            </a:endParaRPr>
          </a:p>
          <a:p>
            <a:pPr marL="291465" marR="201295" algn="just">
              <a:lnSpc>
                <a:spcPct val="200000"/>
              </a:lnSpc>
              <a:spcAft>
                <a:spcPts val="0"/>
              </a:spcAft>
              <a:tabLst>
                <a:tab pos="4471035" algn="l"/>
              </a:tabLst>
            </a:pPr>
            <a:r>
              <a:rPr lang="el-GR" dirty="0">
                <a:latin typeface="Arial" panose="020B0604020202020204" pitchFamily="34" charset="0"/>
                <a:ea typeface="Calibri" panose="020F0502020204030204" pitchFamily="34" charset="0"/>
                <a:cs typeface="Arial" panose="020B0604020202020204" pitchFamily="34" charset="0"/>
              </a:rPr>
              <a:t>(α) γίνεται </a:t>
            </a:r>
            <a:r>
              <a:rPr lang="el-GR" b="1" dirty="0">
                <a:latin typeface="Arial" panose="020B0604020202020204" pitchFamily="34" charset="0"/>
                <a:ea typeface="Calibri" panose="020F0502020204030204" pitchFamily="34" charset="0"/>
                <a:cs typeface="Arial" panose="020B0604020202020204" pitchFamily="34" charset="0"/>
              </a:rPr>
              <a:t>κατάχρηση θέσης εμπιστοσύνης, εξουσίας ή επιρροής </a:t>
            </a:r>
            <a:r>
              <a:rPr lang="el-GR" dirty="0">
                <a:latin typeface="Arial" panose="020B0604020202020204" pitchFamily="34" charset="0"/>
                <a:ea typeface="Calibri" panose="020F0502020204030204" pitchFamily="34" charset="0"/>
                <a:cs typeface="Arial" panose="020B0604020202020204" pitchFamily="34" charset="0"/>
              </a:rPr>
              <a:t>επάνω στη γυναίκα, </a:t>
            </a:r>
            <a:endParaRPr lang="en-GB" dirty="0">
              <a:latin typeface="Arial" panose="020B0604020202020204" pitchFamily="34" charset="0"/>
              <a:ea typeface="Calibri" panose="020F0502020204030204" pitchFamily="34" charset="0"/>
              <a:cs typeface="Arial" panose="020B0604020202020204" pitchFamily="34" charset="0"/>
            </a:endParaRPr>
          </a:p>
          <a:p>
            <a:pPr marL="29146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(β) γίνεται </a:t>
            </a:r>
            <a:r>
              <a:rPr lang="el-GR" b="1" dirty="0">
                <a:latin typeface="Arial" panose="020B0604020202020204" pitchFamily="34" charset="0"/>
                <a:ea typeface="Calibri" panose="020F0502020204030204" pitchFamily="34" charset="0"/>
                <a:cs typeface="Arial" panose="020B0604020202020204" pitchFamily="34" charset="0"/>
              </a:rPr>
              <a:t>κατάχρηση ευάλωτης θέσης της γυναίκας</a:t>
            </a:r>
            <a:r>
              <a:rPr lang="el-GR" dirty="0">
                <a:latin typeface="Arial" panose="020B0604020202020204" pitchFamily="34" charset="0"/>
                <a:ea typeface="Calibri" panose="020F0502020204030204" pitchFamily="34" charset="0"/>
                <a:cs typeface="Arial" panose="020B0604020202020204" pitchFamily="34" charset="0"/>
              </a:rPr>
              <a:t>, κυρίως λόγω διανοητικής ή σωματικής αναπηρίας ή κατάστασης εξάρτησης,</a:t>
            </a:r>
          </a:p>
          <a:p>
            <a:pPr marL="291465" marR="201295" algn="just">
              <a:lnSpc>
                <a:spcPct val="200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(γ) γίνεται </a:t>
            </a:r>
            <a:r>
              <a:rPr lang="el-GR" b="1" dirty="0">
                <a:latin typeface="Arial" panose="020B0604020202020204" pitchFamily="34" charset="0"/>
                <a:ea typeface="Calibri" panose="020F0502020204030204" pitchFamily="34" charset="0"/>
                <a:cs typeface="Arial" panose="020B0604020202020204" pitchFamily="34" charset="0"/>
              </a:rPr>
              <a:t>χρήση εξαναγκασμού, βίας ή απειλής</a:t>
            </a:r>
            <a:endParaRPr lang="en-GB"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500" y="4152900"/>
            <a:ext cx="4346177" cy="230483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58754207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425</TotalTime>
  <Words>2602</Words>
  <Application>Microsoft Office PowerPoint</Application>
  <PresentationFormat>Widescreen</PresentationFormat>
  <Paragraphs>219</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Franklin Gothic Book</vt:lpstr>
      <vt:lpstr>Times New Roman</vt:lpstr>
      <vt:lpstr>Wingdings</vt:lpstr>
      <vt:lpstr>Crop</vt:lpstr>
      <vt:lpstr>Νόμος που αναθεωρεί το νομικό πλαίσιο που διέπει την πρόληψη και καταπολέμηση της βίας κατά των γυναικών</vt:lpstr>
      <vt:lpstr>Σκοπός και πεδίο εφαρμογής</vt:lpstr>
      <vt:lpstr>PowerPoint Presentation</vt:lpstr>
      <vt:lpstr>Ποινικά Αδικήματα και Δικαιοδοσία Δικαστηρίων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Δικαιώματα και Προστασία των Θυμάτων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Παροχή Συνδρομής και Στήριξης στα Θύματα</vt:lpstr>
      <vt:lpstr>Προληπτικά Προγράμματα και Μέτρα Παρέμβασης</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Νομοσ που αναθεωρηθει</dc:title>
  <dc:creator>HP</dc:creator>
  <cp:lastModifiedBy>user</cp:lastModifiedBy>
  <cp:revision>39</cp:revision>
  <dcterms:created xsi:type="dcterms:W3CDTF">2019-01-21T07:22:18Z</dcterms:created>
  <dcterms:modified xsi:type="dcterms:W3CDTF">2019-01-22T11:20:41Z</dcterms:modified>
</cp:coreProperties>
</file>